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60" r:id="rId3"/>
    <p:sldId id="261" r:id="rId4"/>
    <p:sldId id="257" r:id="rId5"/>
    <p:sldId id="263" r:id="rId6"/>
    <p:sldId id="265" r:id="rId7"/>
    <p:sldId id="264" r:id="rId8"/>
    <p:sldId id="262" r:id="rId9"/>
    <p:sldId id="258" r:id="rId10"/>
    <p:sldId id="266" r:id="rId11"/>
    <p:sldId id="269" r:id="rId12"/>
    <p:sldId id="267" r:id="rId13"/>
    <p:sldId id="268" r:id="rId14"/>
    <p:sldId id="270" r:id="rId15"/>
    <p:sldId id="272" r:id="rId16"/>
    <p:sldId id="271" r:id="rId17"/>
    <p:sldId id="273" r:id="rId18"/>
    <p:sldId id="274" r:id="rId19"/>
    <p:sldId id="278" r:id="rId20"/>
    <p:sldId id="277" r:id="rId21"/>
    <p:sldId id="275" r:id="rId22"/>
    <p:sldId id="276" r:id="rId23"/>
    <p:sldId id="259" r:id="rId24"/>
    <p:sldId id="279"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
      <p:font typeface="Quattrocento Sans" panose="020B0604020202020204" charset="0"/>
      <p:regular r:id="rId35"/>
      <p:bold r:id="rId36"/>
      <p:italic r:id="rId37"/>
      <p:boldItalic r:id="rId38"/>
    </p:embeddedFont>
    <p:embeddedFont>
      <p:font typeface="Segoe UI" panose="020B0502040204020203"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hc7dCza1wjgk3CqjF6IwarjjdN3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A9E5AD-E2C6-4076-84E7-27B3FC0E5056}" v="2" dt="2021-11-27T09:31:26.5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36"/>
    <p:restoredTop sz="81043" autoAdjust="0"/>
  </p:normalViewPr>
  <p:slideViewPr>
    <p:cSldViewPr snapToGrid="0">
      <p:cViewPr varScale="1">
        <p:scale>
          <a:sx n="120" d="100"/>
          <a:sy n="120" d="100"/>
        </p:scale>
        <p:origin x="108"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customschemas.google.com/relationships/presentationmetadata" Target="meta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 Ilic" userId="f4b72ac85b916c3f" providerId="Windows Live" clId="Web-{79A9E5AD-E2C6-4076-84E7-27B3FC0E5056}"/>
    <pc:docChg chg="modSld">
      <pc:chgData name="Nikola Ilic" userId="f4b72ac85b916c3f" providerId="Windows Live" clId="Web-{79A9E5AD-E2C6-4076-84E7-27B3FC0E5056}" dt="2021-11-27T09:31:26.548" v="1" actId="14100"/>
      <pc:docMkLst>
        <pc:docMk/>
      </pc:docMkLst>
      <pc:sldChg chg="modSp">
        <pc:chgData name="Nikola Ilic" userId="f4b72ac85b916c3f" providerId="Windows Live" clId="Web-{79A9E5AD-E2C6-4076-84E7-27B3FC0E5056}" dt="2021-11-27T09:31:26.548" v="1" actId="14100"/>
        <pc:sldMkLst>
          <pc:docMk/>
          <pc:sldMk cId="0" sldId="256"/>
        </pc:sldMkLst>
        <pc:picChg chg="mod">
          <ac:chgData name="Nikola Ilic" userId="f4b72ac85b916c3f" providerId="Windows Live" clId="Web-{79A9E5AD-E2C6-4076-84E7-27B3FC0E5056}" dt="2021-11-27T09:31:26.548" v="1" actId="14100"/>
          <ac:picMkLst>
            <pc:docMk/>
            <pc:sldMk cId="0" sldId="256"/>
            <ac:picMk id="87"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container-apps/application-lifecycle-managemen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Azure Container Apps enables you to run microservices and containerized applications on a serverless platform. Common uses of Azure Container Apps include:</a:t>
            </a:r>
          </a:p>
          <a:p>
            <a:pPr algn="l">
              <a:buFont typeface="Arial" panose="020B0604020202020204" pitchFamily="34" charset="0"/>
              <a:buChar char="•"/>
            </a:pPr>
            <a:r>
              <a:rPr lang="en-US" b="0" i="0" dirty="0">
                <a:solidFill>
                  <a:srgbClr val="E6E6E6"/>
                </a:solidFill>
                <a:effectLst/>
                <a:latin typeface="Segoe UI" panose="020B0502040204020203" pitchFamily="34" charset="0"/>
              </a:rPr>
              <a:t>Deploying API endpoints</a:t>
            </a:r>
          </a:p>
          <a:p>
            <a:pPr algn="l">
              <a:buFont typeface="Arial" panose="020B0604020202020204" pitchFamily="34" charset="0"/>
              <a:buChar char="•"/>
            </a:pPr>
            <a:r>
              <a:rPr lang="en-US" b="0" i="0" dirty="0">
                <a:solidFill>
                  <a:srgbClr val="E6E6E6"/>
                </a:solidFill>
                <a:effectLst/>
                <a:latin typeface="Segoe UI" panose="020B0502040204020203" pitchFamily="34" charset="0"/>
              </a:rPr>
              <a:t>Hosting background processing applications</a:t>
            </a:r>
          </a:p>
          <a:p>
            <a:pPr algn="l">
              <a:buFont typeface="Arial" panose="020B0604020202020204" pitchFamily="34" charset="0"/>
              <a:buChar char="•"/>
            </a:pPr>
            <a:r>
              <a:rPr lang="en-US" b="0" i="0" dirty="0">
                <a:solidFill>
                  <a:srgbClr val="E6E6E6"/>
                </a:solidFill>
                <a:effectLst/>
                <a:latin typeface="Segoe UI" panose="020B0502040204020203" pitchFamily="34" charset="0"/>
              </a:rPr>
              <a:t>Handling event-driven processing</a:t>
            </a:r>
          </a:p>
          <a:p>
            <a:pPr algn="l">
              <a:buFont typeface="Arial" panose="020B0604020202020204" pitchFamily="34" charset="0"/>
              <a:buChar char="•"/>
            </a:pPr>
            <a:r>
              <a:rPr lang="en-US" b="0" i="0" dirty="0">
                <a:solidFill>
                  <a:srgbClr val="E6E6E6"/>
                </a:solidFill>
                <a:effectLst/>
                <a:latin typeface="Segoe UI" panose="020B0502040204020203" pitchFamily="34" charset="0"/>
              </a:rPr>
              <a:t>Running microservices</a:t>
            </a:r>
          </a:p>
          <a:p>
            <a:endParaRPr lang="en-US" dirty="0"/>
          </a:p>
          <a:p>
            <a:pPr marL="158750" indent="0">
              <a:buNone/>
            </a:pPr>
            <a:r>
              <a:rPr lang="en-GB" b="0" i="0" dirty="0">
                <a:solidFill>
                  <a:srgbClr val="E6E6E6"/>
                </a:solidFill>
                <a:effectLst/>
                <a:latin typeface="Segoe UI" panose="020B0502040204020203" pitchFamily="34" charset="0"/>
              </a:rPr>
              <a:t>Azure Container Apps enables executing application code packaged in any container and is unopinionated about runtime or programming model. With Container Apps, you enjoy the benefits of running containers while leaving behind the concerns of managing cloud infrastructure and complex container orchestrators.</a:t>
            </a:r>
            <a:endParaRPr lang="en-US" dirty="0"/>
          </a:p>
        </p:txBody>
      </p:sp>
    </p:spTree>
    <p:extLst>
      <p:ext uri="{BB962C8B-B14F-4D97-AF65-F5344CB8AC3E}">
        <p14:creationId xmlns:p14="http://schemas.microsoft.com/office/powerpoint/2010/main" val="3110878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7887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solidFill>
                  <a:srgbClr val="E6E6E6"/>
                </a:solidFill>
                <a:effectLst/>
                <a:latin typeface="Segoe UI" panose="020B0502040204020203" pitchFamily="34" charset="0"/>
              </a:rPr>
              <a:t>Reasons to deploy container apps to the same environment include situations when you need to:</a:t>
            </a:r>
          </a:p>
          <a:p>
            <a:pPr lvl="1" algn="l">
              <a:buFont typeface="Arial" panose="020B0604020202020204" pitchFamily="34" charset="0"/>
              <a:buChar char="•"/>
            </a:pPr>
            <a:r>
              <a:rPr lang="en-GB" b="0" i="0" dirty="0">
                <a:solidFill>
                  <a:srgbClr val="E6E6E6"/>
                </a:solidFill>
                <a:effectLst/>
                <a:latin typeface="Segoe UI" panose="020B0502040204020203" pitchFamily="34" charset="0"/>
              </a:rPr>
              <a:t>Manage related services</a:t>
            </a:r>
          </a:p>
          <a:p>
            <a:pPr lvl="1" algn="l">
              <a:buFont typeface="Arial" panose="020B0604020202020204" pitchFamily="34" charset="0"/>
              <a:buChar char="•"/>
            </a:pPr>
            <a:r>
              <a:rPr lang="en-GB" b="0" i="0" dirty="0">
                <a:solidFill>
                  <a:srgbClr val="E6E6E6"/>
                </a:solidFill>
                <a:effectLst/>
                <a:latin typeface="Segoe UI" panose="020B0502040204020203" pitchFamily="34" charset="0"/>
              </a:rPr>
              <a:t>Deploy different applications to the same virtual network</a:t>
            </a:r>
          </a:p>
          <a:p>
            <a:pPr lvl="1" algn="l">
              <a:buFont typeface="Arial" panose="020B0604020202020204" pitchFamily="34" charset="0"/>
              <a:buChar char="•"/>
            </a:pPr>
            <a:r>
              <a:rPr lang="en-GB" b="0" i="0" dirty="0">
                <a:solidFill>
                  <a:srgbClr val="E6E6E6"/>
                </a:solidFill>
                <a:effectLst/>
                <a:latin typeface="Segoe UI" panose="020B0502040204020203" pitchFamily="34" charset="0"/>
              </a:rPr>
              <a:t>Have applications communicate with each other using </a:t>
            </a:r>
            <a:r>
              <a:rPr lang="en-GB" b="0" i="0" dirty="0" err="1">
                <a:solidFill>
                  <a:srgbClr val="E6E6E6"/>
                </a:solidFill>
                <a:effectLst/>
                <a:latin typeface="Segoe UI" panose="020B0502040204020203" pitchFamily="34" charset="0"/>
              </a:rPr>
              <a:t>Dapr</a:t>
            </a:r>
            <a:endParaRPr lang="en-GB" b="0" i="0" dirty="0">
              <a:solidFill>
                <a:srgbClr val="E6E6E6"/>
              </a:solidFill>
              <a:effectLst/>
              <a:latin typeface="Segoe UI" panose="020B0502040204020203" pitchFamily="34" charset="0"/>
            </a:endParaRPr>
          </a:p>
          <a:p>
            <a:pPr lvl="1" algn="l">
              <a:buFont typeface="Arial" panose="020B0604020202020204" pitchFamily="34" charset="0"/>
              <a:buChar char="•"/>
            </a:pPr>
            <a:r>
              <a:rPr lang="en-GB" b="0" i="0" dirty="0">
                <a:solidFill>
                  <a:srgbClr val="E6E6E6"/>
                </a:solidFill>
                <a:effectLst/>
                <a:latin typeface="Segoe UI" panose="020B0502040204020203" pitchFamily="34" charset="0"/>
              </a:rPr>
              <a:t>Have applications to share the same </a:t>
            </a:r>
            <a:r>
              <a:rPr lang="en-GB" b="0" i="0" dirty="0" err="1">
                <a:solidFill>
                  <a:srgbClr val="E6E6E6"/>
                </a:solidFill>
                <a:effectLst/>
                <a:latin typeface="Segoe UI" panose="020B0502040204020203" pitchFamily="34" charset="0"/>
              </a:rPr>
              <a:t>Dapr</a:t>
            </a:r>
            <a:r>
              <a:rPr lang="en-GB" b="0" i="0" dirty="0">
                <a:solidFill>
                  <a:srgbClr val="E6E6E6"/>
                </a:solidFill>
                <a:effectLst/>
                <a:latin typeface="Segoe UI" panose="020B0502040204020203" pitchFamily="34" charset="0"/>
              </a:rPr>
              <a:t> configuration</a:t>
            </a:r>
          </a:p>
          <a:p>
            <a:pPr lvl="1" algn="l">
              <a:buFont typeface="Arial" panose="020B0604020202020204" pitchFamily="34" charset="0"/>
              <a:buChar char="•"/>
            </a:pPr>
            <a:r>
              <a:rPr lang="en-GB" b="0" i="0" dirty="0">
                <a:solidFill>
                  <a:srgbClr val="E6E6E6"/>
                </a:solidFill>
                <a:effectLst/>
                <a:latin typeface="Segoe UI" panose="020B0502040204020203" pitchFamily="34" charset="0"/>
              </a:rPr>
              <a:t>Have applications share the same log analytics workspace</a:t>
            </a:r>
          </a:p>
          <a:p>
            <a:pPr algn="l"/>
            <a:r>
              <a:rPr lang="en-GB" b="0" i="0" dirty="0">
                <a:solidFill>
                  <a:srgbClr val="E6E6E6"/>
                </a:solidFill>
                <a:effectLst/>
                <a:latin typeface="Segoe UI" panose="020B0502040204020203" pitchFamily="34" charset="0"/>
              </a:rPr>
              <a:t>Reasons to deploy container apps to different environments include situations when you want to ensure:</a:t>
            </a:r>
          </a:p>
          <a:p>
            <a:pPr lvl="1" algn="l">
              <a:buFont typeface="Arial" panose="020B0604020202020204" pitchFamily="34" charset="0"/>
              <a:buChar char="•"/>
            </a:pPr>
            <a:r>
              <a:rPr lang="en-GB" b="0" i="0" dirty="0">
                <a:solidFill>
                  <a:srgbClr val="E6E6E6"/>
                </a:solidFill>
                <a:effectLst/>
                <a:latin typeface="Segoe UI" panose="020B0502040204020203" pitchFamily="34" charset="0"/>
              </a:rPr>
              <a:t>Two applications never share the same compute resources</a:t>
            </a:r>
          </a:p>
          <a:p>
            <a:pPr lvl="1" algn="l">
              <a:buFont typeface="Arial" panose="020B0604020202020204" pitchFamily="34" charset="0"/>
              <a:buChar char="•"/>
            </a:pPr>
            <a:r>
              <a:rPr lang="en-GB" b="0" i="0" dirty="0">
                <a:solidFill>
                  <a:srgbClr val="E6E6E6"/>
                </a:solidFill>
                <a:effectLst/>
                <a:latin typeface="Segoe UI" panose="020B0502040204020203" pitchFamily="34" charset="0"/>
              </a:rPr>
              <a:t>Two applications can't communicate with each other via </a:t>
            </a:r>
            <a:r>
              <a:rPr lang="en-GB" b="0" i="0" dirty="0" err="1">
                <a:solidFill>
                  <a:srgbClr val="E6E6E6"/>
                </a:solidFill>
                <a:effectLst/>
                <a:latin typeface="Segoe UI" panose="020B0502040204020203" pitchFamily="34" charset="0"/>
              </a:rPr>
              <a:t>Dapr</a:t>
            </a:r>
            <a:endParaRPr lang="en-GB" b="0" i="0" dirty="0">
              <a:solidFill>
                <a:srgbClr val="E6E6E6"/>
              </a:solidFill>
              <a:effectLst/>
              <a:latin typeface="Segoe UI" panose="020B0502040204020203" pitchFamily="34" charset="0"/>
            </a:endParaRP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84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solidFill>
                  <a:srgbClr val="E6E6E6"/>
                </a:solidFill>
                <a:effectLst/>
                <a:latin typeface="Segoe UI" panose="020B0502040204020203" pitchFamily="34" charset="0"/>
              </a:rPr>
              <a:t>Azure Container Apps supports:</a:t>
            </a:r>
          </a:p>
          <a:p>
            <a:pPr lvl="1" algn="l">
              <a:buFont typeface="Arial" panose="020B0604020202020204" pitchFamily="34" charset="0"/>
              <a:buChar char="•"/>
            </a:pPr>
            <a:r>
              <a:rPr lang="en-GB" b="0" i="0" dirty="0">
                <a:solidFill>
                  <a:srgbClr val="E6E6E6"/>
                </a:solidFill>
                <a:effectLst/>
                <a:latin typeface="Segoe UI" panose="020B0502040204020203" pitchFamily="34" charset="0"/>
              </a:rPr>
              <a:t>Any Linux-based container image</a:t>
            </a:r>
          </a:p>
          <a:p>
            <a:pPr lvl="1" algn="l">
              <a:buFont typeface="Arial" panose="020B0604020202020204" pitchFamily="34" charset="0"/>
              <a:buChar char="•"/>
            </a:pPr>
            <a:r>
              <a:rPr lang="en-GB" b="0" i="0" dirty="0">
                <a:solidFill>
                  <a:srgbClr val="E6E6E6"/>
                </a:solidFill>
                <a:effectLst/>
                <a:latin typeface="Segoe UI" panose="020B0502040204020203" pitchFamily="34" charset="0"/>
              </a:rPr>
              <a:t>Containers from any public or private container registry</a:t>
            </a:r>
          </a:p>
          <a:p>
            <a:pPr algn="l"/>
            <a:r>
              <a:rPr lang="en-GB" b="0" i="0" dirty="0">
                <a:solidFill>
                  <a:srgbClr val="E6E6E6"/>
                </a:solidFill>
                <a:effectLst/>
                <a:latin typeface="Segoe UI" panose="020B0502040204020203" pitchFamily="34" charset="0"/>
              </a:rPr>
              <a:t>Additional features include:</a:t>
            </a:r>
          </a:p>
          <a:p>
            <a:pPr lvl="1" algn="l">
              <a:buFont typeface="Arial" panose="020B0604020202020204" pitchFamily="34" charset="0"/>
              <a:buChar char="•"/>
            </a:pPr>
            <a:r>
              <a:rPr lang="en-GB" b="0" i="0" dirty="0">
                <a:solidFill>
                  <a:srgbClr val="E6E6E6"/>
                </a:solidFill>
                <a:effectLst/>
                <a:latin typeface="Segoe UI" panose="020B0502040204020203" pitchFamily="34" charset="0"/>
              </a:rPr>
              <a:t>There is no required base container image.</a:t>
            </a:r>
          </a:p>
          <a:p>
            <a:pPr lvl="1" algn="l">
              <a:buFont typeface="Arial" panose="020B0604020202020204" pitchFamily="34" charset="0"/>
              <a:buChar char="•"/>
            </a:pPr>
            <a:r>
              <a:rPr lang="en-GB" b="0" i="0" dirty="0">
                <a:solidFill>
                  <a:srgbClr val="E6E6E6"/>
                </a:solidFill>
                <a:effectLst/>
                <a:latin typeface="Segoe UI" panose="020B0502040204020203" pitchFamily="34" charset="0"/>
              </a:rPr>
              <a:t>Changes to the template ARM configuration section triggers a new </a:t>
            </a:r>
            <a:r>
              <a:rPr lang="en-GB" b="0" i="0" u="none" strike="noStrike" dirty="0">
                <a:solidFill>
                  <a:srgbClr val="E6E6E6"/>
                </a:solidFill>
                <a:effectLst/>
                <a:latin typeface="Segoe UI" panose="020B0502040204020203" pitchFamily="34" charset="0"/>
                <a:hlinkClick r:id="rId3"/>
              </a:rPr>
              <a:t>container app revision</a:t>
            </a:r>
            <a:r>
              <a:rPr lang="en-GB" b="0" i="0" dirty="0">
                <a:solidFill>
                  <a:srgbClr val="E6E6E6"/>
                </a:solidFill>
                <a:effectLst/>
                <a:latin typeface="Segoe UI" panose="020B0502040204020203" pitchFamily="34" charset="0"/>
              </a:rPr>
              <a:t>.</a:t>
            </a:r>
          </a:p>
          <a:p>
            <a:pPr lvl="1" algn="l">
              <a:buFont typeface="Arial" panose="020B0604020202020204" pitchFamily="34" charset="0"/>
              <a:buChar char="•"/>
            </a:pPr>
            <a:r>
              <a:rPr lang="en-GB" b="0" i="0" dirty="0">
                <a:solidFill>
                  <a:srgbClr val="E6E6E6"/>
                </a:solidFill>
                <a:effectLst/>
                <a:latin typeface="Segoe UI" panose="020B0502040204020203" pitchFamily="34" charset="0"/>
              </a:rPr>
              <a:t>If a container crashes, it automatically restarts.</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7607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solidFill>
                  <a:srgbClr val="E6E6E6"/>
                </a:solidFill>
                <a:effectLst/>
                <a:latin typeface="Segoe UI" panose="020B0502040204020203" pitchFamily="34" charset="0"/>
              </a:rPr>
              <a:t>The following types of changes create a new revision:</a:t>
            </a:r>
          </a:p>
          <a:p>
            <a:pPr lvl="1" algn="l">
              <a:buFont typeface="Arial" panose="020B0604020202020204" pitchFamily="34" charset="0"/>
              <a:buChar char="•"/>
            </a:pPr>
            <a:r>
              <a:rPr lang="en-GB" b="0" i="0" dirty="0">
                <a:solidFill>
                  <a:srgbClr val="E6E6E6"/>
                </a:solidFill>
                <a:effectLst/>
                <a:latin typeface="Segoe UI" panose="020B0502040204020203" pitchFamily="34" charset="0"/>
              </a:rPr>
              <a:t>Changes to containers</a:t>
            </a:r>
          </a:p>
          <a:p>
            <a:pPr lvl="1" algn="l">
              <a:buFont typeface="Arial" panose="020B0604020202020204" pitchFamily="34" charset="0"/>
              <a:buChar char="•"/>
            </a:pPr>
            <a:r>
              <a:rPr lang="en-GB" b="0" i="0" dirty="0">
                <a:solidFill>
                  <a:srgbClr val="E6E6E6"/>
                </a:solidFill>
                <a:effectLst/>
                <a:latin typeface="Segoe UI" panose="020B0502040204020203" pitchFamily="34" charset="0"/>
              </a:rPr>
              <a:t>Add or update scaling rules</a:t>
            </a:r>
          </a:p>
          <a:p>
            <a:pPr lvl="1" algn="l">
              <a:buFont typeface="Arial" panose="020B0604020202020204" pitchFamily="34" charset="0"/>
              <a:buChar char="•"/>
            </a:pPr>
            <a:r>
              <a:rPr lang="en-GB" b="0" i="0" dirty="0">
                <a:solidFill>
                  <a:srgbClr val="E6E6E6"/>
                </a:solidFill>
                <a:effectLst/>
                <a:latin typeface="Segoe UI" panose="020B0502040204020203" pitchFamily="34" charset="0"/>
              </a:rPr>
              <a:t>Changes to </a:t>
            </a:r>
            <a:r>
              <a:rPr lang="en-GB" b="0" i="0" dirty="0" err="1">
                <a:solidFill>
                  <a:srgbClr val="E6E6E6"/>
                </a:solidFill>
                <a:effectLst/>
                <a:latin typeface="Segoe UI" panose="020B0502040204020203" pitchFamily="34" charset="0"/>
              </a:rPr>
              <a:t>Dapr</a:t>
            </a:r>
            <a:r>
              <a:rPr lang="en-GB" b="0" i="0" dirty="0">
                <a:solidFill>
                  <a:srgbClr val="E6E6E6"/>
                </a:solidFill>
                <a:effectLst/>
                <a:latin typeface="Segoe UI" panose="020B0502040204020203" pitchFamily="34" charset="0"/>
              </a:rPr>
              <a:t> settings</a:t>
            </a:r>
          </a:p>
          <a:p>
            <a:pPr lvl="1" algn="l">
              <a:buFont typeface="Arial" panose="020B0604020202020204" pitchFamily="34" charset="0"/>
              <a:buChar char="•"/>
            </a:pPr>
            <a:r>
              <a:rPr lang="en-GB" b="0" i="0" dirty="0">
                <a:solidFill>
                  <a:srgbClr val="E6E6E6"/>
                </a:solidFill>
                <a:effectLst/>
                <a:latin typeface="Segoe UI" panose="020B0502040204020203" pitchFamily="34" charset="0"/>
              </a:rPr>
              <a:t>Any change that affects the template section of the configuration</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3254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1567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7242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4047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1605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414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2527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6889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2328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5597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6339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0246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Dodijeljeni</a:t>
            </a:r>
            <a:r>
              <a:rPr lang="en-US" dirty="0"/>
              <a:t> </a:t>
            </a:r>
            <a:r>
              <a:rPr lang="en-US" dirty="0" err="1"/>
              <a:t>clanovi</a:t>
            </a:r>
            <a:r>
              <a:rPr lang="en-US" dirty="0"/>
              <a:t> tima</a:t>
            </a:r>
          </a:p>
          <a:p>
            <a:pPr marL="171450" lvl="0" indent="-171450" algn="l" rtl="0">
              <a:spcBef>
                <a:spcPts val="0"/>
              </a:spcBef>
              <a:spcAft>
                <a:spcPts val="0"/>
              </a:spcAft>
              <a:buFontTx/>
              <a:buChar char="-"/>
            </a:pPr>
            <a:r>
              <a:rPr lang="en-US" dirty="0"/>
              <a:t>Pratiti k8s</a:t>
            </a:r>
            <a:endParaRPr dirty="0"/>
          </a:p>
        </p:txBody>
      </p:sp>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964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7465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U </a:t>
            </a:r>
            <a:r>
              <a:rPr lang="en-US" dirty="0" err="1"/>
              <a:t>potpunosti</a:t>
            </a:r>
            <a:r>
              <a:rPr lang="en-US" dirty="0"/>
              <a:t> serverless </a:t>
            </a:r>
            <a:r>
              <a:rPr lang="en-US" dirty="0" err="1"/>
              <a:t>platforma</a:t>
            </a:r>
            <a:endParaRPr lang="en-US" dirty="0"/>
          </a:p>
          <a:p>
            <a:pPr marL="171450" lvl="0" indent="-171450" algn="l" rtl="0">
              <a:spcBef>
                <a:spcPts val="0"/>
              </a:spcBef>
              <a:spcAft>
                <a:spcPts val="0"/>
              </a:spcAft>
              <a:buFontTx/>
              <a:buChar char="-"/>
            </a:pPr>
            <a:r>
              <a:rPr lang="en-US" dirty="0"/>
              <a:t>Top of k8s</a:t>
            </a:r>
          </a:p>
          <a:p>
            <a:pPr marL="171450" lvl="0" indent="-171450" algn="l" rtl="0">
              <a:spcBef>
                <a:spcPts val="0"/>
              </a:spcBef>
              <a:spcAft>
                <a:spcPts val="0"/>
              </a:spcAft>
              <a:buFontTx/>
              <a:buChar char="-"/>
            </a:pPr>
            <a:endParaRPr lang="en-US" dirty="0"/>
          </a:p>
        </p:txBody>
      </p:sp>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5700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11" name="Google Shape;111;p3">
            <a:extLst>
              <a:ext uri="{FF2B5EF4-FFF2-40B4-BE49-F238E27FC236}">
                <a16:creationId xmlns:a16="http://schemas.microsoft.com/office/drawing/2014/main" id="{A00680D7-C25B-8E41-9E14-A4EF73656C72}"/>
              </a:ext>
            </a:extLst>
          </p:cNvPr>
          <p:cNvPicPr preferRelativeResize="0"/>
          <p:nvPr userDrawn="1"/>
        </p:nvPicPr>
        <p:blipFill rotWithShape="1">
          <a:blip r:embed="rId3">
            <a:alphaModFix/>
          </a:blip>
          <a:srcRect/>
          <a:stretch/>
        </p:blipFill>
        <p:spPr>
          <a:xfrm>
            <a:off x="414337" y="274637"/>
            <a:ext cx="1374775" cy="411162"/>
          </a:xfrm>
          <a:prstGeom prst="rect">
            <a:avLst/>
          </a:prstGeom>
          <a:noFill/>
          <a:ln>
            <a:noFill/>
          </a:ln>
        </p:spPr>
      </p:pic>
      <p:pic>
        <p:nvPicPr>
          <p:cNvPr id="12" name="Google Shape;109;p3">
            <a:extLst>
              <a:ext uri="{FF2B5EF4-FFF2-40B4-BE49-F238E27FC236}">
                <a16:creationId xmlns:a16="http://schemas.microsoft.com/office/drawing/2014/main" id="{807BCFCB-9C83-8040-924A-381EBF3CA3A8}"/>
              </a:ext>
            </a:extLst>
          </p:cNvPr>
          <p:cNvPicPr preferRelativeResize="0"/>
          <p:nvPr userDrawn="1"/>
        </p:nvPicPr>
        <p:blipFill rotWithShape="1">
          <a:blip r:embed="rId4">
            <a:alphaModFix/>
          </a:blip>
          <a:srcRect/>
          <a:stretch/>
        </p:blipFill>
        <p:spPr>
          <a:xfrm>
            <a:off x="7981950" y="431800"/>
            <a:ext cx="906462" cy="193675"/>
          </a:xfrm>
          <a:prstGeom prst="rect">
            <a:avLst/>
          </a:prstGeom>
          <a:noFill/>
          <a:ln>
            <a:noFill/>
          </a:ln>
        </p:spPr>
      </p:pic>
      <p:pic>
        <p:nvPicPr>
          <p:cNvPr id="13" name="Google Shape;110;p3">
            <a:extLst>
              <a:ext uri="{FF2B5EF4-FFF2-40B4-BE49-F238E27FC236}">
                <a16:creationId xmlns:a16="http://schemas.microsoft.com/office/drawing/2014/main" id="{56E09A32-CF9D-B747-AD3D-DF63893E4789}"/>
              </a:ext>
            </a:extLst>
          </p:cNvPr>
          <p:cNvPicPr preferRelativeResize="0"/>
          <p:nvPr userDrawn="1"/>
        </p:nvPicPr>
        <p:blipFill rotWithShape="1">
          <a:blip r:embed="rId5">
            <a:alphaModFix/>
          </a:blip>
          <a:srcRect/>
          <a:stretch/>
        </p:blipFill>
        <p:spPr>
          <a:xfrm>
            <a:off x="8051800" y="4803775"/>
            <a:ext cx="836612" cy="127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080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hyperlink" Target="https://azure.microsoft.com/en-us/services/kubernetes-service/" TargetMode="External"/><Relationship Id="rId3" Type="http://schemas.openxmlformats.org/officeDocument/2006/relationships/image" Target="../media/image2.png"/><Relationship Id="rId7" Type="http://schemas.openxmlformats.org/officeDocument/2006/relationships/image" Target="../media/image17.png"/><Relationship Id="rId12" Type="http://schemas.openxmlformats.org/officeDocument/2006/relationships/hyperlink" Target="https://keda.sh/"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hyperlink" Target="https://www.envoyproxy.io/" TargetMode="External"/><Relationship Id="rId5" Type="http://schemas.openxmlformats.org/officeDocument/2006/relationships/image" Target="../media/image1.png"/><Relationship Id="rId10" Type="http://schemas.openxmlformats.org/officeDocument/2006/relationships/hyperlink" Target="https://dapr.io/" TargetMode="External"/><Relationship Id="rId4" Type="http://schemas.openxmlformats.org/officeDocument/2006/relationships/image" Target="../media/image3.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docs.microsoft.com/en-us/azure/container-apps/overview"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docs.microsoft.com/en-us/azure/container-apps/environment"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ikipedia.org/wiki/A/B_testing" TargetMode="External"/><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martinfowler.com/bliki/BlueGreenDeployment.html" TargetMode="External"/><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azure.microsoft.com/en-us/pricing/details/container-apps/"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docs.microsoft.com/en-us/azure/container-apps/quotas"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github.com/Azure-Samples/container-apps-connect-multiple-apps" TargetMode="External"/><Relationship Id="rId7"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www.youtube.com/watch?v=fmGHEJL81rU&amp;ab_channel=JeffHollan" TargetMode="External"/><Relationship Id="rId4" Type="http://schemas.openxmlformats.org/officeDocument/2006/relationships/hyperlink" Target="https://github.com/Azure-Samples/container-apps-store-api-microservice/" TargetMode="External"/><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docs.microsoft.com/en-us/azure/container-apps/" TargetMode="External"/><Relationship Id="rId7" Type="http://schemas.openxmlformats.org/officeDocument/2006/relationships/hyperlink" Target="https://www.youtube.com/watch?v=2CX9S9G89jw&amp;ab_channel=WintellectNOW"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blog.baeke.info/2021/11/03/taking-azure-container-apps-for-a-spin/" TargetMode="External"/><Relationship Id="rId5" Type="http://schemas.openxmlformats.org/officeDocument/2006/relationships/hyperlink" Target="https://denniszielke.medium.com/implementing-continuous-blue-green-deployments-on-azure-container-apps-by-using-github-actions-b4cd5183adb8" TargetMode="External"/><Relationship Id="rId10" Type="http://schemas.openxmlformats.org/officeDocument/2006/relationships/image" Target="../media/image1.png"/><Relationship Id="rId4" Type="http://schemas.openxmlformats.org/officeDocument/2006/relationships/hyperlink" Target="https://www.thorsten-hans.com/introduction-to-azure-container-apps/" TargetMode="External"/><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s://twitter.com/Ratko_V" TargetMode="External"/><Relationship Id="rId7" Type="http://schemas.openxmlformats.org/officeDocument/2006/relationships/hyperlink" Target="https://github.com/Ratomir/Sinergija21" TargetMode="External"/><Relationship Id="rId2" Type="http://schemas.openxmlformats.org/officeDocument/2006/relationships/hyperlink" Target="https://www.linkedin.com/in/ratomir-vukadin-rvs/" TargetMode="External"/><Relationship Id="rId1" Type="http://schemas.openxmlformats.org/officeDocument/2006/relationships/slideLayout" Target="../slideLayouts/slideLayout1.xml"/><Relationship Id="rId6" Type="http://schemas.openxmlformats.org/officeDocument/2006/relationships/hyperlink" Target="http://www.mistral.ba/" TargetMode="External"/><Relationship Id="rId5" Type="http://schemas.openxmlformats.org/officeDocument/2006/relationships/image" Target="../media/image7.jpg"/><Relationship Id="rId4" Type="http://schemas.openxmlformats.org/officeDocument/2006/relationships/hyperlink" Target="https://github.com/Ratomir"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png"/><Relationship Id="rId10" Type="http://schemas.openxmlformats.org/officeDocument/2006/relationships/image" Target="../media/image13.svg"/><Relationship Id="rId4" Type="http://schemas.openxmlformats.org/officeDocument/2006/relationships/image" Target="../media/image3.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s://learnk8s.io/kubernetes-instance-calculator"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myignite.microsoft.com/sessions/64ad9ab4-31aa-410a-b5a0-792c9318eb90?source=/theme/innovate-anywhere-from-multicloud-to-edge/?ocid=AID3042118" TargetMode="External"/><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hyperlink" Target="https://techcommunity.microsoft.com/t5/apps-on-azure-blog/introducing-azure-container-apps-a-serverless-container-service/ba-p/2867265" TargetMode="External"/><Relationship Id="rId9"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5" name="Google Shape;85;p1"/>
          <p:cNvSpPr txBox="1"/>
          <p:nvPr/>
        </p:nvSpPr>
        <p:spPr>
          <a:xfrm>
            <a:off x="414337" y="2227262"/>
            <a:ext cx="5048250" cy="688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Quattrocento Sans"/>
              <a:buNone/>
            </a:pPr>
            <a:r>
              <a:rPr lang="en-US" sz="4000" b="0" i="0" u="none" strike="noStrike" cap="none">
                <a:solidFill>
                  <a:schemeClr val="lt1"/>
                </a:solidFill>
                <a:latin typeface="Quattrocento Sans"/>
                <a:ea typeface="Quattrocento Sans"/>
                <a:cs typeface="Quattrocento Sans"/>
                <a:sym typeface="Quattrocento Sans"/>
              </a:rPr>
              <a:t>Digital hotspot</a:t>
            </a:r>
            <a:endParaRPr/>
          </a:p>
        </p:txBody>
      </p:sp>
      <p:sp>
        <p:nvSpPr>
          <p:cNvPr id="86" name="Google Shape;86;p1"/>
          <p:cNvSpPr txBox="1"/>
          <p:nvPr/>
        </p:nvSpPr>
        <p:spPr>
          <a:xfrm>
            <a:off x="414337" y="2873375"/>
            <a:ext cx="3638550" cy="3317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Quattrocento Sans"/>
              <a:buNone/>
            </a:pPr>
            <a:r>
              <a:rPr lang="en-US" sz="1200" b="0" i="0" u="none" strike="noStrike" cap="none">
                <a:solidFill>
                  <a:schemeClr val="lt1"/>
                </a:solidFill>
                <a:latin typeface="Quattrocento Sans"/>
                <a:ea typeface="Quattrocento Sans"/>
                <a:cs typeface="Quattrocento Sans"/>
                <a:sym typeface="Quattrocento Sans"/>
              </a:rPr>
              <a:t>December 1st – 2nd 2021 Belgrade</a:t>
            </a:r>
            <a:endParaRPr/>
          </a:p>
        </p:txBody>
      </p:sp>
      <p:pic>
        <p:nvPicPr>
          <p:cNvPr id="87" name="Google Shape;87;p1"/>
          <p:cNvPicPr preferRelativeResize="0"/>
          <p:nvPr/>
        </p:nvPicPr>
        <p:blipFill rotWithShape="1">
          <a:blip r:embed="rId4">
            <a:alphaModFix/>
          </a:blip>
          <a:srcRect/>
          <a:stretch/>
        </p:blipFill>
        <p:spPr>
          <a:xfrm>
            <a:off x="512762" y="4597400"/>
            <a:ext cx="946150" cy="177800"/>
          </a:xfrm>
          <a:prstGeom prst="rect">
            <a:avLst/>
          </a:prstGeom>
          <a:noFill/>
          <a:ln>
            <a:noFill/>
          </a:ln>
        </p:spPr>
      </p:pic>
      <p:sp>
        <p:nvSpPr>
          <p:cNvPr id="88" name="Google Shape;88;p1"/>
          <p:cNvSpPr txBox="1"/>
          <p:nvPr/>
        </p:nvSpPr>
        <p:spPr>
          <a:xfrm>
            <a:off x="414337" y="4346575"/>
            <a:ext cx="1792287" cy="215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800"/>
              <a:buFont typeface="Quattrocento Sans"/>
              <a:buNone/>
            </a:pPr>
            <a:r>
              <a:rPr lang="en-US" sz="800" b="0" i="0" u="none" strike="noStrike" cap="none">
                <a:solidFill>
                  <a:schemeClr val="lt1"/>
                </a:solidFill>
                <a:latin typeface="Quattrocento Sans"/>
                <a:ea typeface="Quattrocento Sans"/>
                <a:cs typeface="Quattrocento Sans"/>
                <a:sym typeface="Quattrocento Sans"/>
              </a:rPr>
              <a:t>Powered by</a:t>
            </a:r>
            <a:endParaRPr/>
          </a:p>
        </p:txBody>
      </p:sp>
      <p:pic>
        <p:nvPicPr>
          <p:cNvPr id="89" name="Google Shape;89;p1"/>
          <p:cNvPicPr preferRelativeResize="0"/>
          <p:nvPr/>
        </p:nvPicPr>
        <p:blipFill rotWithShape="1">
          <a:blip r:embed="rId5">
            <a:alphaModFix/>
          </a:blip>
          <a:srcRect/>
          <a:stretch/>
        </p:blipFill>
        <p:spPr>
          <a:xfrm>
            <a:off x="414337" y="360362"/>
            <a:ext cx="2187575" cy="64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288925" y="1133475"/>
            <a:ext cx="7634287" cy="58896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103D64"/>
              </a:buClr>
              <a:buSzPts val="3200"/>
              <a:buFont typeface="Quattrocento Sans"/>
              <a:buNone/>
            </a:pPr>
            <a:r>
              <a:rPr lang="en-US" sz="3200" b="0" i="0" u="none" dirty="0">
                <a:solidFill>
                  <a:srgbClr val="103D64"/>
                </a:solidFill>
                <a:latin typeface="Quattrocento Sans"/>
                <a:ea typeface="Quattrocento Sans"/>
                <a:cs typeface="Quattrocento Sans"/>
                <a:sym typeface="Quattrocento Sans"/>
              </a:rPr>
              <a:t>Azure Container Apps</a:t>
            </a:r>
            <a:endParaRPr dirty="0"/>
          </a:p>
        </p:txBody>
      </p:sp>
      <p:sp>
        <p:nvSpPr>
          <p:cNvPr id="107" name="Google Shape;107;p3"/>
          <p:cNvSpPr txBox="1"/>
          <p:nvPr/>
        </p:nvSpPr>
        <p:spPr>
          <a:xfrm>
            <a:off x="288925" y="1708150"/>
            <a:ext cx="7634287" cy="55721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103D64"/>
              </a:buClr>
              <a:buSzPts val="2000"/>
              <a:buFont typeface="Quattrocento Sans"/>
              <a:buNone/>
            </a:pPr>
            <a:r>
              <a:rPr lang="en-US" sz="2000" b="0" i="0" u="none" dirty="0">
                <a:solidFill>
                  <a:srgbClr val="103D64"/>
                </a:solidFill>
                <a:latin typeface="Quattrocento Sans"/>
                <a:ea typeface="Quattrocento Sans"/>
                <a:cs typeface="Quattrocento Sans"/>
                <a:sym typeface="Quattrocento Sans"/>
              </a:rPr>
              <a:t>Build on the powerful open-source technologies involved in the k8s ecosystem</a:t>
            </a:r>
            <a:endParaRPr dirty="0"/>
          </a:p>
        </p:txBody>
      </p:sp>
      <p:pic>
        <p:nvPicPr>
          <p:cNvPr id="109" name="Google Shape;109;p3"/>
          <p:cNvPicPr preferRelativeResize="0"/>
          <p:nvPr/>
        </p:nvPicPr>
        <p:blipFill rotWithShape="1">
          <a:blip r:embed="rId3">
            <a:alphaModFix/>
          </a:blip>
          <a:srcRect/>
          <a:stretch/>
        </p:blipFill>
        <p:spPr>
          <a:xfrm>
            <a:off x="7981950" y="431800"/>
            <a:ext cx="906462" cy="193675"/>
          </a:xfrm>
          <a:prstGeom prst="rect">
            <a:avLst/>
          </a:prstGeom>
          <a:noFill/>
          <a:ln>
            <a:noFill/>
          </a:ln>
        </p:spPr>
      </p:pic>
      <p:pic>
        <p:nvPicPr>
          <p:cNvPr id="110" name="Google Shape;110;p3"/>
          <p:cNvPicPr preferRelativeResize="0"/>
          <p:nvPr/>
        </p:nvPicPr>
        <p:blipFill rotWithShape="1">
          <a:blip r:embed="rId4">
            <a:alphaModFix/>
          </a:blip>
          <a:srcRect/>
          <a:stretch/>
        </p:blipFill>
        <p:spPr>
          <a:xfrm>
            <a:off x="8051800" y="4803775"/>
            <a:ext cx="836612" cy="127000"/>
          </a:xfrm>
          <a:prstGeom prst="rect">
            <a:avLst/>
          </a:prstGeom>
          <a:noFill/>
          <a:ln>
            <a:noFill/>
          </a:ln>
        </p:spPr>
      </p:pic>
      <p:pic>
        <p:nvPicPr>
          <p:cNvPr id="111" name="Google Shape;111;p3"/>
          <p:cNvPicPr preferRelativeResize="0"/>
          <p:nvPr/>
        </p:nvPicPr>
        <p:blipFill rotWithShape="1">
          <a:blip r:embed="rId5">
            <a:alphaModFix/>
          </a:blip>
          <a:srcRect/>
          <a:stretch/>
        </p:blipFill>
        <p:spPr>
          <a:xfrm>
            <a:off x="414337" y="274637"/>
            <a:ext cx="1374775" cy="411162"/>
          </a:xfrm>
          <a:prstGeom prst="rect">
            <a:avLst/>
          </a:prstGeom>
          <a:noFill/>
          <a:ln>
            <a:noFill/>
          </a:ln>
        </p:spPr>
      </p:pic>
      <p:pic>
        <p:nvPicPr>
          <p:cNvPr id="2050" name="Picture 2" descr="Azure Kubernetes Service | Talk of the Cloud">
            <a:extLst>
              <a:ext uri="{FF2B5EF4-FFF2-40B4-BE49-F238E27FC236}">
                <a16:creationId xmlns:a16="http://schemas.microsoft.com/office/drawing/2014/main" id="{CDFC206B-FB32-42E1-A80B-3233DAEE34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312" y="2291249"/>
            <a:ext cx="2746287" cy="15236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EDA | Kubernetes Event-driven Autoscaling">
            <a:extLst>
              <a:ext uri="{FF2B5EF4-FFF2-40B4-BE49-F238E27FC236}">
                <a16:creationId xmlns:a16="http://schemas.microsoft.com/office/drawing/2014/main" id="{0BE600AE-15F3-4E2D-BF62-D61E945E2B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7517" y="2291249"/>
            <a:ext cx="1523625" cy="15236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apr · GitHub">
            <a:extLst>
              <a:ext uri="{FF2B5EF4-FFF2-40B4-BE49-F238E27FC236}">
                <a16:creationId xmlns:a16="http://schemas.microsoft.com/office/drawing/2014/main" id="{376ABF62-C26B-40B9-B36B-C1FF34C404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029" y="2291249"/>
            <a:ext cx="1523625" cy="152362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NCF Branding | Envoy">
            <a:extLst>
              <a:ext uri="{FF2B5EF4-FFF2-40B4-BE49-F238E27FC236}">
                <a16:creationId xmlns:a16="http://schemas.microsoft.com/office/drawing/2014/main" id="{796BBA58-D870-4DCA-91C6-C747CF9A36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2541" y="2291249"/>
            <a:ext cx="1397596" cy="15236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D611504-5AB8-453E-99F0-C1CB75CCC42E}"/>
              </a:ext>
            </a:extLst>
          </p:cNvPr>
          <p:cNvSpPr txBox="1"/>
          <p:nvPr/>
        </p:nvSpPr>
        <p:spPr>
          <a:xfrm>
            <a:off x="5695950" y="4163913"/>
            <a:ext cx="4572000" cy="307777"/>
          </a:xfrm>
          <a:prstGeom prst="rect">
            <a:avLst/>
          </a:prstGeom>
          <a:noFill/>
        </p:spPr>
        <p:txBody>
          <a:bodyPr wrap="square">
            <a:spAutoFit/>
          </a:bodyPr>
          <a:lstStyle/>
          <a:p>
            <a:r>
              <a:rPr lang="en-US">
                <a:hlinkClick r:id="rId10"/>
              </a:rPr>
              <a:t>DAPR</a:t>
            </a:r>
            <a:endParaRPr lang="en-US" dirty="0"/>
          </a:p>
        </p:txBody>
      </p:sp>
      <p:sp>
        <p:nvSpPr>
          <p:cNvPr id="20" name="TextBox 19">
            <a:extLst>
              <a:ext uri="{FF2B5EF4-FFF2-40B4-BE49-F238E27FC236}">
                <a16:creationId xmlns:a16="http://schemas.microsoft.com/office/drawing/2014/main" id="{945FEBEE-29A7-404E-B5DA-427E6249AD25}"/>
              </a:ext>
            </a:extLst>
          </p:cNvPr>
          <p:cNvSpPr txBox="1"/>
          <p:nvPr/>
        </p:nvSpPr>
        <p:spPr>
          <a:xfrm>
            <a:off x="7426800" y="4163913"/>
            <a:ext cx="4572000" cy="307777"/>
          </a:xfrm>
          <a:prstGeom prst="rect">
            <a:avLst/>
          </a:prstGeom>
          <a:noFill/>
        </p:spPr>
        <p:txBody>
          <a:bodyPr wrap="square">
            <a:spAutoFit/>
          </a:bodyPr>
          <a:lstStyle/>
          <a:p>
            <a:r>
              <a:rPr lang="en-US" dirty="0">
                <a:hlinkClick r:id="rId11"/>
              </a:rPr>
              <a:t>Envoy Proxy</a:t>
            </a:r>
            <a:endParaRPr lang="en-US" dirty="0"/>
          </a:p>
        </p:txBody>
      </p:sp>
      <p:sp>
        <p:nvSpPr>
          <p:cNvPr id="22" name="TextBox 21">
            <a:extLst>
              <a:ext uri="{FF2B5EF4-FFF2-40B4-BE49-F238E27FC236}">
                <a16:creationId xmlns:a16="http://schemas.microsoft.com/office/drawing/2014/main" id="{AAEC59E5-CC6A-491B-BC23-BF9DFD3CD41B}"/>
              </a:ext>
            </a:extLst>
          </p:cNvPr>
          <p:cNvSpPr txBox="1"/>
          <p:nvPr/>
        </p:nvSpPr>
        <p:spPr>
          <a:xfrm>
            <a:off x="3607886" y="4164704"/>
            <a:ext cx="842885" cy="307777"/>
          </a:xfrm>
          <a:prstGeom prst="rect">
            <a:avLst/>
          </a:prstGeom>
          <a:noFill/>
        </p:spPr>
        <p:txBody>
          <a:bodyPr wrap="square">
            <a:spAutoFit/>
          </a:bodyPr>
          <a:lstStyle/>
          <a:p>
            <a:r>
              <a:rPr lang="en-US" dirty="0">
                <a:hlinkClick r:id="rId12"/>
              </a:rPr>
              <a:t>KEDA</a:t>
            </a:r>
            <a:endParaRPr lang="en-US" dirty="0"/>
          </a:p>
        </p:txBody>
      </p:sp>
      <p:sp>
        <p:nvSpPr>
          <p:cNvPr id="24" name="TextBox 23">
            <a:extLst>
              <a:ext uri="{FF2B5EF4-FFF2-40B4-BE49-F238E27FC236}">
                <a16:creationId xmlns:a16="http://schemas.microsoft.com/office/drawing/2014/main" id="{45D52CA2-2B51-450E-891F-35EB93568194}"/>
              </a:ext>
            </a:extLst>
          </p:cNvPr>
          <p:cNvSpPr txBox="1"/>
          <p:nvPr/>
        </p:nvSpPr>
        <p:spPr>
          <a:xfrm>
            <a:off x="1295868" y="4163912"/>
            <a:ext cx="603173" cy="307777"/>
          </a:xfrm>
          <a:prstGeom prst="rect">
            <a:avLst/>
          </a:prstGeom>
          <a:noFill/>
        </p:spPr>
        <p:txBody>
          <a:bodyPr wrap="square">
            <a:spAutoFit/>
          </a:bodyPr>
          <a:lstStyle/>
          <a:p>
            <a:r>
              <a:rPr lang="en-US" dirty="0">
                <a:hlinkClick r:id="rId13"/>
              </a:rPr>
              <a:t>AKS</a:t>
            </a:r>
            <a:endParaRPr lang="en-US" dirty="0"/>
          </a:p>
        </p:txBody>
      </p:sp>
    </p:spTree>
    <p:extLst>
      <p:ext uri="{BB962C8B-B14F-4D97-AF65-F5344CB8AC3E}">
        <p14:creationId xmlns:p14="http://schemas.microsoft.com/office/powerpoint/2010/main" val="2935631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4DEAE59B-EF37-45BB-B4ED-CCFDF4448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5259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DA1AD6-175A-4E0B-8B32-C20BAAFCB7B0}"/>
              </a:ext>
            </a:extLst>
          </p:cNvPr>
          <p:cNvSpPr txBox="1"/>
          <p:nvPr/>
        </p:nvSpPr>
        <p:spPr>
          <a:xfrm>
            <a:off x="1621800" y="4669963"/>
            <a:ext cx="5900400" cy="307777"/>
          </a:xfrm>
          <a:prstGeom prst="rect">
            <a:avLst/>
          </a:prstGeom>
          <a:noFill/>
        </p:spPr>
        <p:txBody>
          <a:bodyPr wrap="square">
            <a:spAutoFit/>
          </a:bodyPr>
          <a:lstStyle/>
          <a:p>
            <a:r>
              <a:rPr lang="en-GB" dirty="0">
                <a:hlinkClick r:id="rId4"/>
              </a:rPr>
              <a:t>Azure Container Apps Preview overview | Microsoft Docs</a:t>
            </a:r>
            <a:endParaRPr lang="en-US" dirty="0"/>
          </a:p>
        </p:txBody>
      </p:sp>
    </p:spTree>
    <p:extLst>
      <p:ext uri="{BB962C8B-B14F-4D97-AF65-F5344CB8AC3E}">
        <p14:creationId xmlns:p14="http://schemas.microsoft.com/office/powerpoint/2010/main" val="855575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288925" y="1133475"/>
            <a:ext cx="7634287" cy="58896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03D64"/>
              </a:buClr>
              <a:buSzPts val="3200"/>
              <a:buFont typeface="Quattrocento Sans"/>
              <a:buNone/>
            </a:pPr>
            <a:r>
              <a:rPr lang="en-US" sz="3200" dirty="0">
                <a:solidFill>
                  <a:srgbClr val="103D64"/>
                </a:solidFill>
                <a:latin typeface="Quattrocento Sans"/>
                <a:sym typeface="Quattrocento Sans"/>
              </a:rPr>
              <a:t>Core concepts in Azure Container Apps</a:t>
            </a:r>
            <a:endParaRPr dirty="0"/>
          </a:p>
        </p:txBody>
      </p:sp>
      <p:sp>
        <p:nvSpPr>
          <p:cNvPr id="107" name="Google Shape;107;p3"/>
          <p:cNvSpPr txBox="1"/>
          <p:nvPr/>
        </p:nvSpPr>
        <p:spPr>
          <a:xfrm>
            <a:off x="288925" y="1708150"/>
            <a:ext cx="7634287" cy="55721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03D64"/>
              </a:buClr>
              <a:buSzPts val="2000"/>
              <a:buFont typeface="Quattrocento Sans"/>
              <a:buNone/>
            </a:pPr>
            <a:endParaRPr dirty="0"/>
          </a:p>
        </p:txBody>
      </p:sp>
      <p:sp>
        <p:nvSpPr>
          <p:cNvPr id="108" name="Google Shape;108;p3"/>
          <p:cNvSpPr txBox="1"/>
          <p:nvPr/>
        </p:nvSpPr>
        <p:spPr>
          <a:xfrm>
            <a:off x="303212" y="1722437"/>
            <a:ext cx="7620000" cy="29591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sz="2000" dirty="0"/>
              <a:t>Environments</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sz="2000" dirty="0"/>
              <a:t>Containers</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sz="2000" dirty="0"/>
              <a:t>Revisions</a:t>
            </a:r>
            <a:endParaRPr sz="2000" dirty="0"/>
          </a:p>
        </p:txBody>
      </p:sp>
      <p:pic>
        <p:nvPicPr>
          <p:cNvPr id="109" name="Google Shape;109;p3"/>
          <p:cNvPicPr preferRelativeResize="0"/>
          <p:nvPr/>
        </p:nvPicPr>
        <p:blipFill rotWithShape="1">
          <a:blip r:embed="rId3">
            <a:alphaModFix/>
          </a:blip>
          <a:srcRect/>
          <a:stretch/>
        </p:blipFill>
        <p:spPr>
          <a:xfrm>
            <a:off x="7981950" y="431800"/>
            <a:ext cx="906462" cy="193675"/>
          </a:xfrm>
          <a:prstGeom prst="rect">
            <a:avLst/>
          </a:prstGeom>
          <a:noFill/>
          <a:ln>
            <a:noFill/>
          </a:ln>
        </p:spPr>
      </p:pic>
      <p:pic>
        <p:nvPicPr>
          <p:cNvPr id="110" name="Google Shape;110;p3"/>
          <p:cNvPicPr preferRelativeResize="0"/>
          <p:nvPr/>
        </p:nvPicPr>
        <p:blipFill rotWithShape="1">
          <a:blip r:embed="rId4">
            <a:alphaModFix/>
          </a:blip>
          <a:srcRect/>
          <a:stretch/>
        </p:blipFill>
        <p:spPr>
          <a:xfrm>
            <a:off x="8051800" y="4803775"/>
            <a:ext cx="836612" cy="127000"/>
          </a:xfrm>
          <a:prstGeom prst="rect">
            <a:avLst/>
          </a:prstGeom>
          <a:noFill/>
          <a:ln>
            <a:noFill/>
          </a:ln>
        </p:spPr>
      </p:pic>
      <p:pic>
        <p:nvPicPr>
          <p:cNvPr id="111" name="Google Shape;111;p3"/>
          <p:cNvPicPr preferRelativeResize="0"/>
          <p:nvPr/>
        </p:nvPicPr>
        <p:blipFill rotWithShape="1">
          <a:blip r:embed="rId5">
            <a:alphaModFix/>
          </a:blip>
          <a:srcRect/>
          <a:stretch/>
        </p:blipFill>
        <p:spPr>
          <a:xfrm>
            <a:off x="414337" y="274637"/>
            <a:ext cx="1374775" cy="411162"/>
          </a:xfrm>
          <a:prstGeom prst="rect">
            <a:avLst/>
          </a:prstGeom>
          <a:noFill/>
          <a:ln>
            <a:noFill/>
          </a:ln>
        </p:spPr>
      </p:pic>
    </p:spTree>
    <p:extLst>
      <p:ext uri="{BB962C8B-B14F-4D97-AF65-F5344CB8AC3E}">
        <p14:creationId xmlns:p14="http://schemas.microsoft.com/office/powerpoint/2010/main" val="2443701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303212" y="849312"/>
            <a:ext cx="7634287" cy="58896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03D64"/>
              </a:buClr>
              <a:buSzPts val="3200"/>
              <a:buFont typeface="Quattrocento Sans"/>
              <a:buNone/>
            </a:pPr>
            <a:r>
              <a:rPr lang="en-US" sz="3200" dirty="0">
                <a:solidFill>
                  <a:srgbClr val="103D64"/>
                </a:solidFill>
                <a:latin typeface="Quattrocento Sans"/>
                <a:sym typeface="Quattrocento Sans"/>
              </a:rPr>
              <a:t>Environments in Azure Container Apps</a:t>
            </a:r>
            <a:endParaRPr dirty="0"/>
          </a:p>
        </p:txBody>
      </p:sp>
      <p:sp>
        <p:nvSpPr>
          <p:cNvPr id="108" name="Google Shape;108;p3"/>
          <p:cNvSpPr txBox="1"/>
          <p:nvPr/>
        </p:nvSpPr>
        <p:spPr>
          <a:xfrm>
            <a:off x="303212" y="1438274"/>
            <a:ext cx="7620000" cy="2252662"/>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An environment consists of at least one container app</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All container apps are deployed into a Virtual Network</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All logs go into dedicated Azure Log Analytics Workspace</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endParaRPr dirty="0"/>
          </a:p>
        </p:txBody>
      </p:sp>
      <p:pic>
        <p:nvPicPr>
          <p:cNvPr id="109" name="Google Shape;109;p3"/>
          <p:cNvPicPr preferRelativeResize="0"/>
          <p:nvPr/>
        </p:nvPicPr>
        <p:blipFill rotWithShape="1">
          <a:blip r:embed="rId3">
            <a:alphaModFix/>
          </a:blip>
          <a:srcRect/>
          <a:stretch/>
        </p:blipFill>
        <p:spPr>
          <a:xfrm>
            <a:off x="7981950" y="431800"/>
            <a:ext cx="906462" cy="193675"/>
          </a:xfrm>
          <a:prstGeom prst="rect">
            <a:avLst/>
          </a:prstGeom>
          <a:noFill/>
          <a:ln>
            <a:noFill/>
          </a:ln>
        </p:spPr>
      </p:pic>
      <p:pic>
        <p:nvPicPr>
          <p:cNvPr id="110" name="Google Shape;110;p3"/>
          <p:cNvPicPr preferRelativeResize="0"/>
          <p:nvPr/>
        </p:nvPicPr>
        <p:blipFill rotWithShape="1">
          <a:blip r:embed="rId4">
            <a:alphaModFix/>
          </a:blip>
          <a:srcRect/>
          <a:stretch/>
        </p:blipFill>
        <p:spPr>
          <a:xfrm>
            <a:off x="8051800" y="4803775"/>
            <a:ext cx="836612" cy="127000"/>
          </a:xfrm>
          <a:prstGeom prst="rect">
            <a:avLst/>
          </a:prstGeom>
          <a:noFill/>
          <a:ln>
            <a:noFill/>
          </a:ln>
        </p:spPr>
      </p:pic>
      <p:pic>
        <p:nvPicPr>
          <p:cNvPr id="111" name="Google Shape;111;p3"/>
          <p:cNvPicPr preferRelativeResize="0"/>
          <p:nvPr/>
        </p:nvPicPr>
        <p:blipFill rotWithShape="1">
          <a:blip r:embed="rId5">
            <a:alphaModFix/>
          </a:blip>
          <a:srcRect/>
          <a:stretch/>
        </p:blipFill>
        <p:spPr>
          <a:xfrm>
            <a:off x="414337" y="274637"/>
            <a:ext cx="1374775" cy="411162"/>
          </a:xfrm>
          <a:prstGeom prst="rect">
            <a:avLst/>
          </a:prstGeom>
          <a:noFill/>
          <a:ln>
            <a:noFill/>
          </a:ln>
        </p:spPr>
      </p:pic>
      <p:pic>
        <p:nvPicPr>
          <p:cNvPr id="7170" name="Picture 2" descr="Azure Container Apps environments.">
            <a:extLst>
              <a:ext uri="{FF2B5EF4-FFF2-40B4-BE49-F238E27FC236}">
                <a16:creationId xmlns:a16="http://schemas.microsoft.com/office/drawing/2014/main" id="{7EA186A9-69ED-4153-A18B-9E0FF820BD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7925" y="2084836"/>
            <a:ext cx="4434075" cy="300050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2A85DCF-BD8F-418E-BE4F-0497244883F1}"/>
              </a:ext>
            </a:extLst>
          </p:cNvPr>
          <p:cNvSpPr txBox="1"/>
          <p:nvPr/>
        </p:nvSpPr>
        <p:spPr>
          <a:xfrm>
            <a:off x="258125" y="2302995"/>
            <a:ext cx="3697200" cy="523220"/>
          </a:xfrm>
          <a:prstGeom prst="rect">
            <a:avLst/>
          </a:prstGeom>
          <a:noFill/>
        </p:spPr>
        <p:txBody>
          <a:bodyPr wrap="square">
            <a:spAutoFit/>
          </a:bodyPr>
          <a:lstStyle/>
          <a:p>
            <a:r>
              <a:rPr lang="fr-FR" dirty="0">
                <a:hlinkClick r:id="rId7"/>
              </a:rPr>
              <a:t>Azure Container Apps </a:t>
            </a:r>
            <a:r>
              <a:rPr lang="fr-FR" dirty="0" err="1">
                <a:hlinkClick r:id="rId7"/>
              </a:rPr>
              <a:t>environments</a:t>
            </a:r>
            <a:r>
              <a:rPr lang="fr-FR" dirty="0">
                <a:hlinkClick r:id="rId7"/>
              </a:rPr>
              <a:t> </a:t>
            </a:r>
            <a:r>
              <a:rPr lang="fr-FR" dirty="0" err="1">
                <a:hlinkClick r:id="rId7"/>
              </a:rPr>
              <a:t>Preview</a:t>
            </a:r>
            <a:r>
              <a:rPr lang="fr-FR" dirty="0">
                <a:hlinkClick r:id="rId7"/>
              </a:rPr>
              <a:t> | Microsoft Docs</a:t>
            </a:r>
            <a:endParaRPr lang="en-US" dirty="0"/>
          </a:p>
        </p:txBody>
      </p:sp>
    </p:spTree>
    <p:extLst>
      <p:ext uri="{BB962C8B-B14F-4D97-AF65-F5344CB8AC3E}">
        <p14:creationId xmlns:p14="http://schemas.microsoft.com/office/powerpoint/2010/main" val="3205075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288925" y="849312"/>
            <a:ext cx="7634287" cy="58896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03D64"/>
              </a:buClr>
              <a:buSzPts val="3200"/>
              <a:buFont typeface="Quattrocento Sans"/>
              <a:buNone/>
            </a:pPr>
            <a:r>
              <a:rPr lang="en-US" sz="3200" b="0" i="0" u="none" dirty="0">
                <a:solidFill>
                  <a:srgbClr val="103D64"/>
                </a:solidFill>
                <a:latin typeface="Quattrocento Sans"/>
                <a:ea typeface="Quattrocento Sans"/>
                <a:cs typeface="Quattrocento Sans"/>
                <a:sym typeface="Quattrocento Sans"/>
              </a:rPr>
              <a:t>Containers in Azure Container Apps</a:t>
            </a:r>
            <a:endParaRPr dirty="0"/>
          </a:p>
        </p:txBody>
      </p:sp>
      <p:sp>
        <p:nvSpPr>
          <p:cNvPr id="108" name="Google Shape;108;p3"/>
          <p:cNvSpPr txBox="1"/>
          <p:nvPr/>
        </p:nvSpPr>
        <p:spPr>
          <a:xfrm>
            <a:off x="303212" y="1438274"/>
            <a:ext cx="7620000" cy="3243263"/>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Container Apps uses </a:t>
            </a:r>
            <a:r>
              <a:rPr lang="en-US" b="1" dirty="0"/>
              <a:t>Pods</a:t>
            </a:r>
            <a:r>
              <a:rPr lang="en-US" dirty="0"/>
              <a:t> to run containers</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Pods can contain multiple containers, a sidecar pattern in Kubernetes</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Share resources, only Linux based containers only</a:t>
            </a:r>
            <a:endParaRPr dirty="0"/>
          </a:p>
        </p:txBody>
      </p:sp>
      <p:pic>
        <p:nvPicPr>
          <p:cNvPr id="109" name="Google Shape;109;p3"/>
          <p:cNvPicPr preferRelativeResize="0"/>
          <p:nvPr/>
        </p:nvPicPr>
        <p:blipFill rotWithShape="1">
          <a:blip r:embed="rId3">
            <a:alphaModFix/>
          </a:blip>
          <a:srcRect/>
          <a:stretch/>
        </p:blipFill>
        <p:spPr>
          <a:xfrm>
            <a:off x="7981950" y="431800"/>
            <a:ext cx="906462" cy="193675"/>
          </a:xfrm>
          <a:prstGeom prst="rect">
            <a:avLst/>
          </a:prstGeom>
          <a:noFill/>
          <a:ln>
            <a:noFill/>
          </a:ln>
        </p:spPr>
      </p:pic>
      <p:pic>
        <p:nvPicPr>
          <p:cNvPr id="110" name="Google Shape;110;p3"/>
          <p:cNvPicPr preferRelativeResize="0"/>
          <p:nvPr/>
        </p:nvPicPr>
        <p:blipFill rotWithShape="1">
          <a:blip r:embed="rId4">
            <a:alphaModFix/>
          </a:blip>
          <a:srcRect/>
          <a:stretch/>
        </p:blipFill>
        <p:spPr>
          <a:xfrm>
            <a:off x="8051800" y="4803775"/>
            <a:ext cx="836612" cy="127000"/>
          </a:xfrm>
          <a:prstGeom prst="rect">
            <a:avLst/>
          </a:prstGeom>
          <a:noFill/>
          <a:ln>
            <a:noFill/>
          </a:ln>
        </p:spPr>
      </p:pic>
      <p:pic>
        <p:nvPicPr>
          <p:cNvPr id="111" name="Google Shape;111;p3"/>
          <p:cNvPicPr preferRelativeResize="0"/>
          <p:nvPr/>
        </p:nvPicPr>
        <p:blipFill rotWithShape="1">
          <a:blip r:embed="rId5">
            <a:alphaModFix/>
          </a:blip>
          <a:srcRect/>
          <a:stretch/>
        </p:blipFill>
        <p:spPr>
          <a:xfrm>
            <a:off x="414337" y="274637"/>
            <a:ext cx="1374775" cy="411162"/>
          </a:xfrm>
          <a:prstGeom prst="rect">
            <a:avLst/>
          </a:prstGeom>
          <a:noFill/>
          <a:ln>
            <a:noFill/>
          </a:ln>
        </p:spPr>
      </p:pic>
      <p:pic>
        <p:nvPicPr>
          <p:cNvPr id="8200" name="Picture 8">
            <a:extLst>
              <a:ext uri="{FF2B5EF4-FFF2-40B4-BE49-F238E27FC236}">
                <a16:creationId xmlns:a16="http://schemas.microsoft.com/office/drawing/2014/main" id="{F88A30DA-955B-4CDA-98D1-259265BFA3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4178" y="2174400"/>
            <a:ext cx="4475643" cy="296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140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288925" y="849312"/>
            <a:ext cx="7634287" cy="58896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03D64"/>
              </a:buClr>
              <a:buSzPts val="3200"/>
              <a:buFont typeface="Quattrocento Sans"/>
              <a:buNone/>
            </a:pPr>
            <a:r>
              <a:rPr lang="en-US" sz="3200" b="0" i="0" u="none" dirty="0">
                <a:solidFill>
                  <a:srgbClr val="103D64"/>
                </a:solidFill>
                <a:latin typeface="Quattrocento Sans"/>
                <a:ea typeface="Quattrocento Sans"/>
                <a:cs typeface="Quattrocento Sans"/>
                <a:sym typeface="Quattrocento Sans"/>
              </a:rPr>
              <a:t>Revisions in Azure Container Apps</a:t>
            </a:r>
            <a:endParaRPr dirty="0"/>
          </a:p>
        </p:txBody>
      </p:sp>
      <p:sp>
        <p:nvSpPr>
          <p:cNvPr id="108" name="Google Shape;108;p3"/>
          <p:cNvSpPr txBox="1"/>
          <p:nvPr/>
        </p:nvSpPr>
        <p:spPr>
          <a:xfrm>
            <a:off x="303212" y="1438274"/>
            <a:ext cx="7620000" cy="3243263"/>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A revision is an immutable snapshot of a Pod</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A container consists of at least one revision, the first revision is automatically created</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Active and inactive revisions, at least one active</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If a revision is not needed anymore, deactivate option</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Traffic direction strategies - </a:t>
            </a:r>
            <a:r>
              <a:rPr lang="en-GB" b="0" i="0" dirty="0">
                <a:solidFill>
                  <a:srgbClr val="E6E6E6"/>
                </a:solidFill>
                <a:effectLst/>
                <a:latin typeface="Segoe UI" panose="020B0502040204020203" pitchFamily="34" charset="0"/>
              </a:rPr>
              <a:t> </a:t>
            </a:r>
            <a:r>
              <a:rPr lang="en-GB" b="0" i="0" u="none" strike="noStrike" dirty="0">
                <a:effectLst/>
                <a:latin typeface="Segoe UI" panose="020B0502040204020203" pitchFamily="34" charset="0"/>
                <a:hlinkClick r:id="rId3"/>
              </a:rPr>
              <a:t>A/B testing</a:t>
            </a:r>
            <a:r>
              <a:rPr lang="en-GB" b="0" i="0" dirty="0">
                <a:solidFill>
                  <a:srgbClr val="E6E6E6"/>
                </a:solidFill>
                <a:effectLst/>
                <a:latin typeface="Segoe UI" panose="020B0502040204020203" pitchFamily="34" charset="0"/>
              </a:rPr>
              <a:t> </a:t>
            </a:r>
            <a:r>
              <a:rPr lang="en-GB" b="0" i="0" dirty="0">
                <a:solidFill>
                  <a:schemeClr val="tx1"/>
                </a:solidFill>
                <a:effectLst/>
                <a:latin typeface="Segoe UI" panose="020B0502040204020203" pitchFamily="34" charset="0"/>
              </a:rPr>
              <a:t>and</a:t>
            </a:r>
            <a:r>
              <a:rPr lang="en-GB" b="0" i="0" dirty="0">
                <a:solidFill>
                  <a:srgbClr val="E6E6E6"/>
                </a:solidFill>
                <a:effectLst/>
                <a:latin typeface="Segoe UI" panose="020B0502040204020203" pitchFamily="34" charset="0"/>
              </a:rPr>
              <a:t> </a:t>
            </a:r>
            <a:r>
              <a:rPr lang="en-GB" b="0" i="0" u="none" strike="noStrike" dirty="0" err="1">
                <a:effectLst/>
                <a:latin typeface="Segoe UI" panose="020B0502040204020203" pitchFamily="34" charset="0"/>
                <a:hlinkClick r:id="rId4"/>
              </a:rPr>
              <a:t>BlueGreen</a:t>
            </a:r>
            <a:r>
              <a:rPr lang="en-GB" b="0" i="0" u="none" strike="noStrike" dirty="0">
                <a:effectLst/>
                <a:latin typeface="Segoe UI" panose="020B0502040204020203" pitchFamily="34" charset="0"/>
                <a:hlinkClick r:id="rId4"/>
              </a:rPr>
              <a:t> deployment</a:t>
            </a:r>
            <a:endParaRPr lang="en-US" dirty="0"/>
          </a:p>
        </p:txBody>
      </p:sp>
      <p:pic>
        <p:nvPicPr>
          <p:cNvPr id="109" name="Google Shape;109;p3"/>
          <p:cNvPicPr preferRelativeResize="0"/>
          <p:nvPr/>
        </p:nvPicPr>
        <p:blipFill rotWithShape="1">
          <a:blip r:embed="rId5">
            <a:alphaModFix/>
          </a:blip>
          <a:srcRect/>
          <a:stretch/>
        </p:blipFill>
        <p:spPr>
          <a:xfrm>
            <a:off x="7981950" y="431800"/>
            <a:ext cx="906462" cy="193675"/>
          </a:xfrm>
          <a:prstGeom prst="rect">
            <a:avLst/>
          </a:prstGeom>
          <a:noFill/>
          <a:ln>
            <a:noFill/>
          </a:ln>
        </p:spPr>
      </p:pic>
      <p:pic>
        <p:nvPicPr>
          <p:cNvPr id="110" name="Google Shape;110;p3"/>
          <p:cNvPicPr preferRelativeResize="0"/>
          <p:nvPr/>
        </p:nvPicPr>
        <p:blipFill rotWithShape="1">
          <a:blip r:embed="rId6">
            <a:alphaModFix/>
          </a:blip>
          <a:srcRect/>
          <a:stretch/>
        </p:blipFill>
        <p:spPr>
          <a:xfrm>
            <a:off x="8051800" y="4803775"/>
            <a:ext cx="836612" cy="127000"/>
          </a:xfrm>
          <a:prstGeom prst="rect">
            <a:avLst/>
          </a:prstGeom>
          <a:noFill/>
          <a:ln>
            <a:noFill/>
          </a:ln>
        </p:spPr>
      </p:pic>
      <p:pic>
        <p:nvPicPr>
          <p:cNvPr id="111" name="Google Shape;111;p3"/>
          <p:cNvPicPr preferRelativeResize="0"/>
          <p:nvPr/>
        </p:nvPicPr>
        <p:blipFill rotWithShape="1">
          <a:blip r:embed="rId7">
            <a:alphaModFix/>
          </a:blip>
          <a:srcRect/>
          <a:stretch/>
        </p:blipFill>
        <p:spPr>
          <a:xfrm>
            <a:off x="414337" y="274637"/>
            <a:ext cx="1374775" cy="411162"/>
          </a:xfrm>
          <a:prstGeom prst="rect">
            <a:avLst/>
          </a:prstGeom>
          <a:noFill/>
          <a:ln>
            <a:noFill/>
          </a:ln>
        </p:spPr>
      </p:pic>
      <p:pic>
        <p:nvPicPr>
          <p:cNvPr id="9218" name="Picture 2">
            <a:extLst>
              <a:ext uri="{FF2B5EF4-FFF2-40B4-BE49-F238E27FC236}">
                <a16:creationId xmlns:a16="http://schemas.microsoft.com/office/drawing/2014/main" id="{3B7A5EBD-5099-44F8-8B35-7761BDCDA9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8" y="2484015"/>
            <a:ext cx="3931210" cy="266467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11F52FA2-14D9-4347-8F51-C12C515AC0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1599" y="2620774"/>
            <a:ext cx="4800114" cy="2522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701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288925" y="1133475"/>
            <a:ext cx="7634287" cy="58896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03D64"/>
              </a:buClr>
              <a:buSzPts val="3200"/>
              <a:buFont typeface="Quattrocento Sans"/>
              <a:buNone/>
            </a:pPr>
            <a:r>
              <a:rPr lang="en-US" sz="3200" b="0" i="0" u="none" dirty="0">
                <a:solidFill>
                  <a:srgbClr val="103D64"/>
                </a:solidFill>
                <a:latin typeface="Quattrocento Sans"/>
                <a:ea typeface="Quattrocento Sans"/>
                <a:cs typeface="Quattrocento Sans"/>
                <a:sym typeface="Quattrocento Sans"/>
              </a:rPr>
              <a:t>Demo</a:t>
            </a:r>
            <a:endParaRPr dirty="0"/>
          </a:p>
        </p:txBody>
      </p:sp>
      <p:sp>
        <p:nvSpPr>
          <p:cNvPr id="108" name="Google Shape;108;p3"/>
          <p:cNvSpPr txBox="1"/>
          <p:nvPr/>
        </p:nvSpPr>
        <p:spPr>
          <a:xfrm>
            <a:off x="303212" y="1722437"/>
            <a:ext cx="7620000" cy="2959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103D64"/>
              </a:buClr>
              <a:buSzPts val="1400"/>
              <a:buFont typeface="Quattrocento Sans"/>
              <a:buAutoNum type="arabicPeriod"/>
            </a:pPr>
            <a:r>
              <a:rPr lang="en-US" dirty="0"/>
              <a:t>Hello world Azure Container Apps</a:t>
            </a:r>
          </a:p>
          <a:p>
            <a:pPr marL="342900" marR="0" lvl="0" indent="-342900" algn="l" rtl="0">
              <a:lnSpc>
                <a:spcPct val="90000"/>
              </a:lnSpc>
              <a:spcBef>
                <a:spcPts val="0"/>
              </a:spcBef>
              <a:spcAft>
                <a:spcPts val="0"/>
              </a:spcAft>
              <a:buClr>
                <a:srgbClr val="103D64"/>
              </a:buClr>
              <a:buSzPts val="1400"/>
              <a:buFont typeface="Quattrocento Sans"/>
              <a:buAutoNum type="arabicPeriod"/>
            </a:pPr>
            <a:r>
              <a:rPr lang="en-US" dirty="0"/>
              <a:t>Trigger Azure function from Azure Queue</a:t>
            </a:r>
          </a:p>
          <a:p>
            <a:pPr marL="342900" marR="0" lvl="0" indent="-342900" algn="l" rtl="0">
              <a:lnSpc>
                <a:spcPct val="90000"/>
              </a:lnSpc>
              <a:spcBef>
                <a:spcPts val="0"/>
              </a:spcBef>
              <a:spcAft>
                <a:spcPts val="0"/>
              </a:spcAft>
              <a:buClr>
                <a:srgbClr val="103D64"/>
              </a:buClr>
              <a:buSzPts val="1400"/>
              <a:buFont typeface="Quattrocento Sans"/>
              <a:buAutoNum type="arabicPeriod"/>
            </a:pPr>
            <a:r>
              <a:rPr lang="en-US" dirty="0"/>
              <a:t>Multiple trigger</a:t>
            </a:r>
          </a:p>
          <a:p>
            <a:pPr marL="342900" marR="0" lvl="0" indent="-342900" algn="l" rtl="0">
              <a:lnSpc>
                <a:spcPct val="90000"/>
              </a:lnSpc>
              <a:spcBef>
                <a:spcPts val="0"/>
              </a:spcBef>
              <a:spcAft>
                <a:spcPts val="0"/>
              </a:spcAft>
              <a:buClr>
                <a:srgbClr val="103D64"/>
              </a:buClr>
              <a:buSzPts val="1400"/>
              <a:buFont typeface="Quattrocento Sans"/>
              <a:buAutoNum type="arabicPeriod"/>
            </a:pPr>
            <a:r>
              <a:rPr lang="en-US" dirty="0"/>
              <a:t>Two revisions with 50-50 traffic routing</a:t>
            </a:r>
            <a:endParaRPr dirty="0"/>
          </a:p>
        </p:txBody>
      </p:sp>
      <p:pic>
        <p:nvPicPr>
          <p:cNvPr id="109" name="Google Shape;109;p3"/>
          <p:cNvPicPr preferRelativeResize="0"/>
          <p:nvPr/>
        </p:nvPicPr>
        <p:blipFill rotWithShape="1">
          <a:blip r:embed="rId3">
            <a:alphaModFix/>
          </a:blip>
          <a:srcRect/>
          <a:stretch/>
        </p:blipFill>
        <p:spPr>
          <a:xfrm>
            <a:off x="7981950" y="431800"/>
            <a:ext cx="906462" cy="193675"/>
          </a:xfrm>
          <a:prstGeom prst="rect">
            <a:avLst/>
          </a:prstGeom>
          <a:noFill/>
          <a:ln>
            <a:noFill/>
          </a:ln>
        </p:spPr>
      </p:pic>
      <p:pic>
        <p:nvPicPr>
          <p:cNvPr id="110" name="Google Shape;110;p3"/>
          <p:cNvPicPr preferRelativeResize="0"/>
          <p:nvPr/>
        </p:nvPicPr>
        <p:blipFill rotWithShape="1">
          <a:blip r:embed="rId4">
            <a:alphaModFix/>
          </a:blip>
          <a:srcRect/>
          <a:stretch/>
        </p:blipFill>
        <p:spPr>
          <a:xfrm>
            <a:off x="8051800" y="4803775"/>
            <a:ext cx="836612" cy="127000"/>
          </a:xfrm>
          <a:prstGeom prst="rect">
            <a:avLst/>
          </a:prstGeom>
          <a:noFill/>
          <a:ln>
            <a:noFill/>
          </a:ln>
        </p:spPr>
      </p:pic>
      <p:pic>
        <p:nvPicPr>
          <p:cNvPr id="111" name="Google Shape;111;p3"/>
          <p:cNvPicPr preferRelativeResize="0"/>
          <p:nvPr/>
        </p:nvPicPr>
        <p:blipFill rotWithShape="1">
          <a:blip r:embed="rId5">
            <a:alphaModFix/>
          </a:blip>
          <a:srcRect/>
          <a:stretch/>
        </p:blipFill>
        <p:spPr>
          <a:xfrm>
            <a:off x="414337" y="274637"/>
            <a:ext cx="1374775" cy="411162"/>
          </a:xfrm>
          <a:prstGeom prst="rect">
            <a:avLst/>
          </a:prstGeom>
          <a:noFill/>
          <a:ln>
            <a:noFill/>
          </a:ln>
        </p:spPr>
      </p:pic>
    </p:spTree>
    <p:extLst>
      <p:ext uri="{BB962C8B-B14F-4D97-AF65-F5344CB8AC3E}">
        <p14:creationId xmlns:p14="http://schemas.microsoft.com/office/powerpoint/2010/main" val="2497299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260125" y="685799"/>
            <a:ext cx="7634287" cy="48780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103D64"/>
              </a:buClr>
              <a:buSzPts val="3200"/>
              <a:buFont typeface="Quattrocento Sans"/>
              <a:buNone/>
            </a:pPr>
            <a:r>
              <a:rPr lang="en-US" sz="3200" b="0" i="0" u="none" dirty="0">
                <a:solidFill>
                  <a:srgbClr val="103D64"/>
                </a:solidFill>
                <a:latin typeface="Quattrocento Sans"/>
                <a:ea typeface="Quattrocento Sans"/>
                <a:cs typeface="Quattrocento Sans"/>
                <a:sym typeface="Quattrocento Sans"/>
              </a:rPr>
              <a:t>Pricing</a:t>
            </a:r>
            <a:endParaRPr dirty="0"/>
          </a:p>
        </p:txBody>
      </p:sp>
      <p:pic>
        <p:nvPicPr>
          <p:cNvPr id="109" name="Google Shape;109;p3"/>
          <p:cNvPicPr preferRelativeResize="0"/>
          <p:nvPr/>
        </p:nvPicPr>
        <p:blipFill rotWithShape="1">
          <a:blip r:embed="rId3">
            <a:alphaModFix/>
          </a:blip>
          <a:srcRect/>
          <a:stretch/>
        </p:blipFill>
        <p:spPr>
          <a:xfrm>
            <a:off x="7981950" y="431800"/>
            <a:ext cx="906462" cy="193675"/>
          </a:xfrm>
          <a:prstGeom prst="rect">
            <a:avLst/>
          </a:prstGeom>
          <a:noFill/>
          <a:ln>
            <a:noFill/>
          </a:ln>
        </p:spPr>
      </p:pic>
      <p:pic>
        <p:nvPicPr>
          <p:cNvPr id="110" name="Google Shape;110;p3"/>
          <p:cNvPicPr preferRelativeResize="0"/>
          <p:nvPr/>
        </p:nvPicPr>
        <p:blipFill rotWithShape="1">
          <a:blip r:embed="rId4">
            <a:alphaModFix/>
          </a:blip>
          <a:srcRect/>
          <a:stretch/>
        </p:blipFill>
        <p:spPr>
          <a:xfrm>
            <a:off x="8051800" y="4803775"/>
            <a:ext cx="836612" cy="127000"/>
          </a:xfrm>
          <a:prstGeom prst="rect">
            <a:avLst/>
          </a:prstGeom>
          <a:noFill/>
          <a:ln>
            <a:noFill/>
          </a:ln>
        </p:spPr>
      </p:pic>
      <p:pic>
        <p:nvPicPr>
          <p:cNvPr id="111" name="Google Shape;111;p3"/>
          <p:cNvPicPr preferRelativeResize="0"/>
          <p:nvPr/>
        </p:nvPicPr>
        <p:blipFill rotWithShape="1">
          <a:blip r:embed="rId5">
            <a:alphaModFix/>
          </a:blip>
          <a:srcRect/>
          <a:stretch/>
        </p:blipFill>
        <p:spPr>
          <a:xfrm>
            <a:off x="414337" y="274637"/>
            <a:ext cx="1374775" cy="411162"/>
          </a:xfrm>
          <a:prstGeom prst="rect">
            <a:avLst/>
          </a:prstGeom>
          <a:noFill/>
          <a:ln>
            <a:noFill/>
          </a:ln>
        </p:spPr>
      </p:pic>
      <p:pic>
        <p:nvPicPr>
          <p:cNvPr id="3" name="Picture 2">
            <a:extLst>
              <a:ext uri="{FF2B5EF4-FFF2-40B4-BE49-F238E27FC236}">
                <a16:creationId xmlns:a16="http://schemas.microsoft.com/office/drawing/2014/main" id="{1470748A-26BA-49A0-85AE-64410B62A2F2}"/>
              </a:ext>
            </a:extLst>
          </p:cNvPr>
          <p:cNvPicPr>
            <a:picLocks noChangeAspect="1"/>
          </p:cNvPicPr>
          <p:nvPr/>
        </p:nvPicPr>
        <p:blipFill>
          <a:blip r:embed="rId6"/>
          <a:stretch>
            <a:fillRect/>
          </a:stretch>
        </p:blipFill>
        <p:spPr>
          <a:xfrm>
            <a:off x="968400" y="1545009"/>
            <a:ext cx="7013550" cy="3598491"/>
          </a:xfrm>
          <a:prstGeom prst="rect">
            <a:avLst/>
          </a:prstGeom>
        </p:spPr>
      </p:pic>
      <p:sp>
        <p:nvSpPr>
          <p:cNvPr id="8" name="TextBox 7">
            <a:extLst>
              <a:ext uri="{FF2B5EF4-FFF2-40B4-BE49-F238E27FC236}">
                <a16:creationId xmlns:a16="http://schemas.microsoft.com/office/drawing/2014/main" id="{0DB65645-F9EC-4C31-AF7B-10CA5B2E84E0}"/>
              </a:ext>
            </a:extLst>
          </p:cNvPr>
          <p:cNvSpPr txBox="1"/>
          <p:nvPr/>
        </p:nvSpPr>
        <p:spPr>
          <a:xfrm>
            <a:off x="2286000" y="1173600"/>
            <a:ext cx="4572000" cy="307777"/>
          </a:xfrm>
          <a:prstGeom prst="rect">
            <a:avLst/>
          </a:prstGeom>
          <a:noFill/>
        </p:spPr>
        <p:txBody>
          <a:bodyPr wrap="square">
            <a:spAutoFit/>
          </a:bodyPr>
          <a:lstStyle/>
          <a:p>
            <a:r>
              <a:rPr lang="en-US" dirty="0">
                <a:hlinkClick r:id="rId7"/>
              </a:rPr>
              <a:t>Azure Container Apps - Pricing | Microsoft Azure</a:t>
            </a:r>
            <a:endParaRPr lang="en-US" dirty="0"/>
          </a:p>
        </p:txBody>
      </p:sp>
    </p:spTree>
    <p:extLst>
      <p:ext uri="{BB962C8B-B14F-4D97-AF65-F5344CB8AC3E}">
        <p14:creationId xmlns:p14="http://schemas.microsoft.com/office/powerpoint/2010/main" val="2948862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260125" y="685799"/>
            <a:ext cx="7634287" cy="48780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103D64"/>
              </a:buClr>
              <a:buSzPts val="3200"/>
              <a:buFont typeface="Quattrocento Sans"/>
              <a:buNone/>
            </a:pPr>
            <a:r>
              <a:rPr lang="en-US" sz="3200" b="0" i="0" u="none" dirty="0">
                <a:solidFill>
                  <a:srgbClr val="103D64"/>
                </a:solidFill>
                <a:latin typeface="Quattrocento Sans"/>
                <a:ea typeface="Quattrocento Sans"/>
                <a:cs typeface="Quattrocento Sans"/>
                <a:sym typeface="Quattrocento Sans"/>
              </a:rPr>
              <a:t>Quotas</a:t>
            </a:r>
            <a:endParaRPr dirty="0"/>
          </a:p>
        </p:txBody>
      </p:sp>
      <p:pic>
        <p:nvPicPr>
          <p:cNvPr id="109" name="Google Shape;109;p3"/>
          <p:cNvPicPr preferRelativeResize="0"/>
          <p:nvPr/>
        </p:nvPicPr>
        <p:blipFill rotWithShape="1">
          <a:blip r:embed="rId3">
            <a:alphaModFix/>
          </a:blip>
          <a:srcRect/>
          <a:stretch/>
        </p:blipFill>
        <p:spPr>
          <a:xfrm>
            <a:off x="7981950" y="431800"/>
            <a:ext cx="906462" cy="193675"/>
          </a:xfrm>
          <a:prstGeom prst="rect">
            <a:avLst/>
          </a:prstGeom>
          <a:noFill/>
          <a:ln>
            <a:noFill/>
          </a:ln>
        </p:spPr>
      </p:pic>
      <p:pic>
        <p:nvPicPr>
          <p:cNvPr id="110" name="Google Shape;110;p3"/>
          <p:cNvPicPr preferRelativeResize="0"/>
          <p:nvPr/>
        </p:nvPicPr>
        <p:blipFill rotWithShape="1">
          <a:blip r:embed="rId4">
            <a:alphaModFix/>
          </a:blip>
          <a:srcRect/>
          <a:stretch/>
        </p:blipFill>
        <p:spPr>
          <a:xfrm>
            <a:off x="8051800" y="4803775"/>
            <a:ext cx="836612" cy="127000"/>
          </a:xfrm>
          <a:prstGeom prst="rect">
            <a:avLst/>
          </a:prstGeom>
          <a:noFill/>
          <a:ln>
            <a:noFill/>
          </a:ln>
        </p:spPr>
      </p:pic>
      <p:pic>
        <p:nvPicPr>
          <p:cNvPr id="111" name="Google Shape;111;p3"/>
          <p:cNvPicPr preferRelativeResize="0"/>
          <p:nvPr/>
        </p:nvPicPr>
        <p:blipFill rotWithShape="1">
          <a:blip r:embed="rId5">
            <a:alphaModFix/>
          </a:blip>
          <a:srcRect/>
          <a:stretch/>
        </p:blipFill>
        <p:spPr>
          <a:xfrm>
            <a:off x="414337" y="274637"/>
            <a:ext cx="1374775" cy="411162"/>
          </a:xfrm>
          <a:prstGeom prst="rect">
            <a:avLst/>
          </a:prstGeom>
          <a:noFill/>
          <a:ln>
            <a:noFill/>
          </a:ln>
        </p:spPr>
      </p:pic>
      <p:pic>
        <p:nvPicPr>
          <p:cNvPr id="6" name="Picture 5">
            <a:extLst>
              <a:ext uri="{FF2B5EF4-FFF2-40B4-BE49-F238E27FC236}">
                <a16:creationId xmlns:a16="http://schemas.microsoft.com/office/drawing/2014/main" id="{AA428C60-F31D-4960-970B-A3385CAD0FCB}"/>
              </a:ext>
            </a:extLst>
          </p:cNvPr>
          <p:cNvPicPr>
            <a:picLocks noChangeAspect="1"/>
          </p:cNvPicPr>
          <p:nvPr/>
        </p:nvPicPr>
        <p:blipFill>
          <a:blip r:embed="rId6"/>
          <a:stretch>
            <a:fillRect/>
          </a:stretch>
        </p:blipFill>
        <p:spPr>
          <a:xfrm>
            <a:off x="1237961" y="1871192"/>
            <a:ext cx="6668078" cy="2034716"/>
          </a:xfrm>
          <a:prstGeom prst="rect">
            <a:avLst/>
          </a:prstGeom>
        </p:spPr>
      </p:pic>
      <p:sp>
        <p:nvSpPr>
          <p:cNvPr id="8" name="TextBox 7">
            <a:extLst>
              <a:ext uri="{FF2B5EF4-FFF2-40B4-BE49-F238E27FC236}">
                <a16:creationId xmlns:a16="http://schemas.microsoft.com/office/drawing/2014/main" id="{E9F28E68-E840-4A91-BB90-B9AC0731CFE6}"/>
              </a:ext>
            </a:extLst>
          </p:cNvPr>
          <p:cNvSpPr txBox="1"/>
          <p:nvPr/>
        </p:nvSpPr>
        <p:spPr>
          <a:xfrm>
            <a:off x="1998279" y="1237592"/>
            <a:ext cx="5147441" cy="307777"/>
          </a:xfrm>
          <a:prstGeom prst="rect">
            <a:avLst/>
          </a:prstGeom>
          <a:noFill/>
        </p:spPr>
        <p:txBody>
          <a:bodyPr wrap="square">
            <a:spAutoFit/>
          </a:bodyPr>
          <a:lstStyle/>
          <a:p>
            <a:r>
              <a:rPr lang="en-US" dirty="0">
                <a:hlinkClick r:id="rId7"/>
              </a:rPr>
              <a:t>Quotas for Azure Container Apps Preview | Microsoft Docs</a:t>
            </a:r>
            <a:endParaRPr lang="en-US" dirty="0"/>
          </a:p>
        </p:txBody>
      </p:sp>
    </p:spTree>
    <p:extLst>
      <p:ext uri="{BB962C8B-B14F-4D97-AF65-F5344CB8AC3E}">
        <p14:creationId xmlns:p14="http://schemas.microsoft.com/office/powerpoint/2010/main" val="1404611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288925" y="781051"/>
            <a:ext cx="7634287" cy="5365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03D64"/>
              </a:buClr>
              <a:buSzPts val="3200"/>
              <a:buFont typeface="Quattrocento Sans"/>
              <a:buNone/>
            </a:pPr>
            <a:r>
              <a:rPr lang="en-US" sz="3200" b="0" i="0" u="none" dirty="0">
                <a:solidFill>
                  <a:srgbClr val="103D64"/>
                </a:solidFill>
                <a:latin typeface="Quattrocento Sans"/>
                <a:ea typeface="Quattrocento Sans"/>
                <a:cs typeface="Quattrocento Sans"/>
                <a:sym typeface="Quattrocento Sans"/>
              </a:rPr>
              <a:t>Examples by Jeff </a:t>
            </a:r>
            <a:r>
              <a:rPr lang="en-US" sz="3200" b="0" i="0" u="none" dirty="0" err="1">
                <a:solidFill>
                  <a:srgbClr val="103D64"/>
                </a:solidFill>
                <a:latin typeface="Quattrocento Sans"/>
                <a:ea typeface="Quattrocento Sans"/>
                <a:cs typeface="Quattrocento Sans"/>
                <a:sym typeface="Quattrocento Sans"/>
              </a:rPr>
              <a:t>Hollan</a:t>
            </a:r>
            <a:endParaRPr dirty="0"/>
          </a:p>
        </p:txBody>
      </p:sp>
      <p:sp>
        <p:nvSpPr>
          <p:cNvPr id="108" name="Google Shape;108;p3"/>
          <p:cNvSpPr txBox="1"/>
          <p:nvPr/>
        </p:nvSpPr>
        <p:spPr>
          <a:xfrm>
            <a:off x="296068" y="1317601"/>
            <a:ext cx="7620000" cy="1137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solidFill>
                  <a:srgbClr val="103D64"/>
                </a:solidFill>
                <a:latin typeface="Quattrocento Sans"/>
                <a:ea typeface="Quattrocento Sans"/>
                <a:cs typeface="Quattrocento Sans"/>
                <a:sym typeface="Quattrocento Sans"/>
                <a:hlinkClick r:id="rId3"/>
              </a:rPr>
              <a:t>https://github.com/Azure-Samples/container-apps-connect-multiple-apps</a:t>
            </a:r>
            <a:endParaRPr lang="en-US" dirty="0">
              <a:solidFill>
                <a:srgbClr val="103D64"/>
              </a:solidFill>
              <a:latin typeface="Quattrocento Sans"/>
              <a:ea typeface="Quattrocento Sans"/>
              <a:cs typeface="Quattrocento Sans"/>
              <a:sym typeface="Quattrocento Sans"/>
            </a:endParaRP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solidFill>
                  <a:srgbClr val="103D64"/>
                </a:solidFill>
                <a:latin typeface="Quattrocento Sans"/>
                <a:ea typeface="Quattrocento Sans"/>
                <a:cs typeface="Quattrocento Sans"/>
                <a:sym typeface="Quattrocento Sans"/>
              </a:rPr>
              <a:t> </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sz="1400" b="0" i="0" u="none" dirty="0">
                <a:solidFill>
                  <a:srgbClr val="103D64"/>
                </a:solidFill>
                <a:latin typeface="Quattrocento Sans"/>
                <a:ea typeface="Quattrocento Sans"/>
                <a:cs typeface="Quattrocento Sans"/>
                <a:sym typeface="Quattrocento Sans"/>
                <a:hlinkClick r:id="rId4"/>
              </a:rPr>
              <a:t>https://github.com/Azure-Samples/container-apps-store-api-microservice/</a:t>
            </a:r>
            <a:endParaRPr lang="en-US" sz="1400" b="0" i="0" u="none" dirty="0">
              <a:solidFill>
                <a:srgbClr val="103D64"/>
              </a:solidFill>
              <a:latin typeface="Quattrocento Sans"/>
              <a:ea typeface="Quattrocento Sans"/>
              <a:cs typeface="Quattrocento Sans"/>
              <a:sym typeface="Quattrocento Sans"/>
            </a:endParaRP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sz="1400" b="0" i="0" u="none" dirty="0">
                <a:solidFill>
                  <a:srgbClr val="103D64"/>
                </a:solidFill>
                <a:latin typeface="Quattrocento Sans"/>
                <a:ea typeface="Quattrocento Sans"/>
                <a:cs typeface="Quattrocento Sans"/>
                <a:sym typeface="Quattrocento Sans"/>
              </a:rPr>
              <a:t> </a:t>
            </a:r>
            <a:endParaRPr lang="en-US" dirty="0">
              <a:solidFill>
                <a:srgbClr val="103D64"/>
              </a:solidFill>
              <a:latin typeface="Quattrocento Sans"/>
              <a:ea typeface="Quattrocento Sans"/>
              <a:cs typeface="Quattrocento Sans"/>
              <a:sym typeface="Quattrocento Sans"/>
            </a:endParaRP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solidFill>
                  <a:srgbClr val="103D64"/>
                </a:solidFill>
                <a:latin typeface="Quattrocento Sans"/>
                <a:ea typeface="Quattrocento Sans"/>
                <a:cs typeface="Quattrocento Sans"/>
                <a:sym typeface="Quattrocento Sans"/>
                <a:hlinkClick r:id="rId5"/>
              </a:rPr>
              <a:t>https://www.youtube.com/watch?v=fmGHEJL81rU&amp;ab_channel=JeffHollan</a:t>
            </a:r>
            <a:r>
              <a:rPr lang="en-US" dirty="0">
                <a:solidFill>
                  <a:srgbClr val="103D64"/>
                </a:solidFill>
                <a:latin typeface="Quattrocento Sans"/>
                <a:ea typeface="Quattrocento Sans"/>
                <a:cs typeface="Quattrocento Sans"/>
                <a:sym typeface="Quattrocento Sans"/>
              </a:rPr>
              <a:t> </a:t>
            </a:r>
          </a:p>
          <a:p>
            <a:pPr marL="0" marR="0" lvl="0" indent="0" algn="l" rtl="0">
              <a:lnSpc>
                <a:spcPct val="90000"/>
              </a:lnSpc>
              <a:spcBef>
                <a:spcPts val="0"/>
              </a:spcBef>
              <a:spcAft>
                <a:spcPts val="0"/>
              </a:spcAft>
              <a:buClr>
                <a:srgbClr val="103D64"/>
              </a:buClr>
              <a:buSzPts val="1400"/>
              <a:buFont typeface="Quattrocento Sans"/>
              <a:buNone/>
            </a:pPr>
            <a:endParaRPr dirty="0"/>
          </a:p>
        </p:txBody>
      </p:sp>
      <p:pic>
        <p:nvPicPr>
          <p:cNvPr id="109" name="Google Shape;109;p3"/>
          <p:cNvPicPr preferRelativeResize="0"/>
          <p:nvPr/>
        </p:nvPicPr>
        <p:blipFill rotWithShape="1">
          <a:blip r:embed="rId6">
            <a:alphaModFix/>
          </a:blip>
          <a:srcRect/>
          <a:stretch/>
        </p:blipFill>
        <p:spPr>
          <a:xfrm>
            <a:off x="7981950" y="431800"/>
            <a:ext cx="906462" cy="193675"/>
          </a:xfrm>
          <a:prstGeom prst="rect">
            <a:avLst/>
          </a:prstGeom>
          <a:noFill/>
          <a:ln>
            <a:noFill/>
          </a:ln>
        </p:spPr>
      </p:pic>
      <p:pic>
        <p:nvPicPr>
          <p:cNvPr id="110" name="Google Shape;110;p3"/>
          <p:cNvPicPr preferRelativeResize="0"/>
          <p:nvPr/>
        </p:nvPicPr>
        <p:blipFill rotWithShape="1">
          <a:blip r:embed="rId7">
            <a:alphaModFix/>
          </a:blip>
          <a:srcRect/>
          <a:stretch/>
        </p:blipFill>
        <p:spPr>
          <a:xfrm>
            <a:off x="8051800" y="4803775"/>
            <a:ext cx="836612" cy="127000"/>
          </a:xfrm>
          <a:prstGeom prst="rect">
            <a:avLst/>
          </a:prstGeom>
          <a:noFill/>
          <a:ln>
            <a:noFill/>
          </a:ln>
        </p:spPr>
      </p:pic>
      <p:pic>
        <p:nvPicPr>
          <p:cNvPr id="111" name="Google Shape;111;p3"/>
          <p:cNvPicPr preferRelativeResize="0"/>
          <p:nvPr/>
        </p:nvPicPr>
        <p:blipFill rotWithShape="1">
          <a:blip r:embed="rId8">
            <a:alphaModFix/>
          </a:blip>
          <a:srcRect/>
          <a:stretch/>
        </p:blipFill>
        <p:spPr>
          <a:xfrm>
            <a:off x="414337" y="274637"/>
            <a:ext cx="1374775" cy="411162"/>
          </a:xfrm>
          <a:prstGeom prst="rect">
            <a:avLst/>
          </a:prstGeom>
          <a:noFill/>
          <a:ln>
            <a:noFill/>
          </a:ln>
        </p:spPr>
      </p:pic>
      <p:pic>
        <p:nvPicPr>
          <p:cNvPr id="10242" name="Picture 2">
            <a:extLst>
              <a:ext uri="{FF2B5EF4-FFF2-40B4-BE49-F238E27FC236}">
                <a16:creationId xmlns:a16="http://schemas.microsoft.com/office/drawing/2014/main" id="{BB8ABB67-5236-4C1D-95C7-EA338DC89C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89112" y="2527304"/>
            <a:ext cx="4136232"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243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5" name="Google Shape;85;p1"/>
          <p:cNvSpPr txBox="1"/>
          <p:nvPr/>
        </p:nvSpPr>
        <p:spPr>
          <a:xfrm>
            <a:off x="414336" y="2227262"/>
            <a:ext cx="8564063" cy="688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Quattrocento Sans"/>
              <a:buNone/>
            </a:pPr>
            <a:r>
              <a:rPr lang="en-US" sz="4000" b="0" i="0" u="none" strike="noStrike" cap="none" dirty="0">
                <a:solidFill>
                  <a:schemeClr val="lt1"/>
                </a:solidFill>
                <a:latin typeface="Quattrocento Sans"/>
                <a:ea typeface="Quattrocento Sans"/>
                <a:cs typeface="Quattrocento Sans"/>
                <a:sym typeface="Quattrocento Sans"/>
              </a:rPr>
              <a:t>Azure Container Apps, </a:t>
            </a:r>
            <a:r>
              <a:rPr lang="en-US" sz="4000" b="0" i="0" u="none" strike="noStrike" cap="none" dirty="0" err="1">
                <a:solidFill>
                  <a:schemeClr val="lt1"/>
                </a:solidFill>
                <a:latin typeface="Quattrocento Sans"/>
                <a:ea typeface="Quattrocento Sans"/>
                <a:cs typeface="Quattrocento Sans"/>
                <a:sym typeface="Quattrocento Sans"/>
              </a:rPr>
              <a:t>novi</a:t>
            </a:r>
            <a:r>
              <a:rPr lang="en-US" sz="4000" b="0" i="0" u="none" strike="noStrike" cap="none" dirty="0">
                <a:solidFill>
                  <a:schemeClr val="lt1"/>
                </a:solidFill>
                <a:latin typeface="Quattrocento Sans"/>
                <a:ea typeface="Quattrocento Sans"/>
                <a:cs typeface="Quattrocento Sans"/>
                <a:sym typeface="Quattrocento Sans"/>
              </a:rPr>
              <a:t> serverless </a:t>
            </a:r>
            <a:r>
              <a:rPr lang="en-US" sz="4000" b="0" i="0" u="none" strike="noStrike" cap="none" dirty="0" err="1">
                <a:solidFill>
                  <a:schemeClr val="lt1"/>
                </a:solidFill>
                <a:latin typeface="Quattrocento Sans"/>
                <a:ea typeface="Quattrocento Sans"/>
                <a:cs typeface="Quattrocento Sans"/>
                <a:sym typeface="Quattrocento Sans"/>
              </a:rPr>
              <a:t>servis</a:t>
            </a:r>
            <a:r>
              <a:rPr lang="en-US" sz="4000" b="0" i="0" u="none" strike="noStrike" cap="none" dirty="0">
                <a:solidFill>
                  <a:schemeClr val="lt1"/>
                </a:solidFill>
                <a:latin typeface="Quattrocento Sans"/>
                <a:ea typeface="Quattrocento Sans"/>
                <a:cs typeface="Quattrocento Sans"/>
                <a:sym typeface="Quattrocento Sans"/>
              </a:rPr>
              <a:t> za </a:t>
            </a:r>
            <a:r>
              <a:rPr lang="en-US" sz="4000" b="0" i="0" u="none" strike="noStrike" cap="none" dirty="0" err="1">
                <a:solidFill>
                  <a:schemeClr val="lt1"/>
                </a:solidFill>
                <a:latin typeface="Quattrocento Sans"/>
                <a:ea typeface="Quattrocento Sans"/>
                <a:cs typeface="Quattrocento Sans"/>
                <a:sym typeface="Quattrocento Sans"/>
              </a:rPr>
              <a:t>kontejnere</a:t>
            </a:r>
            <a:r>
              <a:rPr lang="en-US" sz="4000" b="0" i="0" u="none" strike="noStrike" cap="none" dirty="0">
                <a:solidFill>
                  <a:schemeClr val="lt1"/>
                </a:solidFill>
                <a:latin typeface="Quattrocento Sans"/>
                <a:ea typeface="Quattrocento Sans"/>
                <a:cs typeface="Quattrocento Sans"/>
                <a:sym typeface="Quattrocento Sans"/>
              </a:rPr>
              <a:t> </a:t>
            </a:r>
            <a:endParaRPr lang="en-US" dirty="0"/>
          </a:p>
        </p:txBody>
      </p:sp>
      <p:sp>
        <p:nvSpPr>
          <p:cNvPr id="86" name="Google Shape;86;p1"/>
          <p:cNvSpPr txBox="1"/>
          <p:nvPr/>
        </p:nvSpPr>
        <p:spPr>
          <a:xfrm>
            <a:off x="387349" y="3758585"/>
            <a:ext cx="3638550" cy="3317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Quattrocento Sans"/>
              <a:buNone/>
            </a:pPr>
            <a:r>
              <a:rPr lang="en-US" sz="1200" b="0" i="0" u="none" strike="noStrike" cap="none" dirty="0">
                <a:solidFill>
                  <a:schemeClr val="lt1"/>
                </a:solidFill>
                <a:latin typeface="Quattrocento Sans"/>
                <a:ea typeface="Quattrocento Sans"/>
                <a:cs typeface="Quattrocento Sans"/>
                <a:sym typeface="Quattrocento Sans"/>
              </a:rPr>
              <a:t>December 1st – 2nd 2021 Belgrade</a:t>
            </a:r>
            <a:endParaRPr dirty="0"/>
          </a:p>
        </p:txBody>
      </p:sp>
      <p:pic>
        <p:nvPicPr>
          <p:cNvPr id="87" name="Google Shape;87;p1"/>
          <p:cNvPicPr preferRelativeResize="0"/>
          <p:nvPr/>
        </p:nvPicPr>
        <p:blipFill rotWithShape="1">
          <a:blip r:embed="rId4">
            <a:alphaModFix/>
          </a:blip>
          <a:srcRect/>
          <a:stretch/>
        </p:blipFill>
        <p:spPr>
          <a:xfrm>
            <a:off x="512762" y="4597400"/>
            <a:ext cx="946150" cy="177800"/>
          </a:xfrm>
          <a:prstGeom prst="rect">
            <a:avLst/>
          </a:prstGeom>
          <a:noFill/>
          <a:ln>
            <a:noFill/>
          </a:ln>
        </p:spPr>
      </p:pic>
      <p:sp>
        <p:nvSpPr>
          <p:cNvPr id="88" name="Google Shape;88;p1"/>
          <p:cNvSpPr txBox="1"/>
          <p:nvPr/>
        </p:nvSpPr>
        <p:spPr>
          <a:xfrm>
            <a:off x="414337" y="4346575"/>
            <a:ext cx="1792287" cy="215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800"/>
              <a:buFont typeface="Quattrocento Sans"/>
              <a:buNone/>
            </a:pPr>
            <a:r>
              <a:rPr lang="en-US" sz="800" b="0" i="0" u="none" strike="noStrike" cap="none">
                <a:solidFill>
                  <a:schemeClr val="lt1"/>
                </a:solidFill>
                <a:latin typeface="Quattrocento Sans"/>
                <a:ea typeface="Quattrocento Sans"/>
                <a:cs typeface="Quattrocento Sans"/>
                <a:sym typeface="Quattrocento Sans"/>
              </a:rPr>
              <a:t>Powered by</a:t>
            </a:r>
            <a:endParaRPr/>
          </a:p>
        </p:txBody>
      </p:sp>
      <p:pic>
        <p:nvPicPr>
          <p:cNvPr id="89" name="Google Shape;89;p1"/>
          <p:cNvPicPr preferRelativeResize="0"/>
          <p:nvPr/>
        </p:nvPicPr>
        <p:blipFill rotWithShape="1">
          <a:blip r:embed="rId5">
            <a:alphaModFix/>
          </a:blip>
          <a:srcRect/>
          <a:stretch/>
        </p:blipFill>
        <p:spPr>
          <a:xfrm>
            <a:off x="414337" y="360362"/>
            <a:ext cx="2187575" cy="647700"/>
          </a:xfrm>
          <a:prstGeom prst="rect">
            <a:avLst/>
          </a:prstGeom>
          <a:noFill/>
          <a:ln>
            <a:noFill/>
          </a:ln>
        </p:spPr>
      </p:pic>
      <p:sp>
        <p:nvSpPr>
          <p:cNvPr id="8" name="Google Shape;86;p1">
            <a:extLst>
              <a:ext uri="{FF2B5EF4-FFF2-40B4-BE49-F238E27FC236}">
                <a16:creationId xmlns:a16="http://schemas.microsoft.com/office/drawing/2014/main" id="{827B6D0D-83EB-4C5E-B2C1-F6664745B942}"/>
              </a:ext>
            </a:extLst>
          </p:cNvPr>
          <p:cNvSpPr txBox="1"/>
          <p:nvPr/>
        </p:nvSpPr>
        <p:spPr>
          <a:xfrm>
            <a:off x="387349" y="3468073"/>
            <a:ext cx="3638550" cy="3317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Quattrocento Sans"/>
              <a:buNone/>
            </a:pPr>
            <a:r>
              <a:rPr lang="en-US" sz="1200" b="0" i="0" u="none" strike="noStrike" cap="none" dirty="0">
                <a:solidFill>
                  <a:schemeClr val="lt1"/>
                </a:solidFill>
                <a:latin typeface="Quattrocento Sans"/>
                <a:ea typeface="Quattrocento Sans"/>
                <a:cs typeface="Quattrocento Sans"/>
                <a:sym typeface="Quattrocento Sans"/>
              </a:rPr>
              <a:t>Ratomir Vukadin</a:t>
            </a:r>
            <a:endParaRPr dirty="0"/>
          </a:p>
        </p:txBody>
      </p:sp>
    </p:spTree>
    <p:extLst>
      <p:ext uri="{BB962C8B-B14F-4D97-AF65-F5344CB8AC3E}">
        <p14:creationId xmlns:p14="http://schemas.microsoft.com/office/powerpoint/2010/main" val="1341650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288925" y="1133475"/>
            <a:ext cx="7634287" cy="58896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03D64"/>
              </a:buClr>
              <a:buSzPts val="3200"/>
              <a:buFont typeface="Quattrocento Sans"/>
              <a:buNone/>
            </a:pPr>
            <a:r>
              <a:rPr lang="en-US" sz="3200" b="0" i="0" u="none" dirty="0">
                <a:solidFill>
                  <a:srgbClr val="103D64"/>
                </a:solidFill>
                <a:latin typeface="Quattrocento Sans"/>
                <a:ea typeface="Quattrocento Sans"/>
                <a:cs typeface="Quattrocento Sans"/>
                <a:sym typeface="Quattrocento Sans"/>
              </a:rPr>
              <a:t>Start point</a:t>
            </a:r>
            <a:endParaRPr dirty="0"/>
          </a:p>
        </p:txBody>
      </p:sp>
      <p:sp>
        <p:nvSpPr>
          <p:cNvPr id="108" name="Google Shape;108;p3"/>
          <p:cNvSpPr txBox="1"/>
          <p:nvPr/>
        </p:nvSpPr>
        <p:spPr>
          <a:xfrm>
            <a:off x="303212" y="1663200"/>
            <a:ext cx="7620000" cy="3018337"/>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hlinkClick r:id="rId3"/>
              </a:rPr>
              <a:t>https://docs.microsoft.com/en-us/azure/container-apps/</a:t>
            </a:r>
            <a:endParaRPr lang="en-US" dirty="0"/>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endParaRPr lang="en-US" dirty="0"/>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hlinkClick r:id="rId4"/>
              </a:rPr>
              <a:t>https://www.thorsten-hans.com/introduction-to-azure-container-apps/</a:t>
            </a:r>
            <a:r>
              <a:rPr lang="en-US" dirty="0"/>
              <a:t> </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endParaRPr lang="en-US" dirty="0"/>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Blue/Green deployment with Azure Container Apps - </a:t>
            </a:r>
            <a:r>
              <a:rPr lang="en-US" dirty="0">
                <a:hlinkClick r:id="rId5"/>
              </a:rPr>
              <a:t>https://denniszielke.medium.com/implementing-continuous-blue-green-deployments-on-azure-container-apps-by-using-github-actions-b4cd5183adb8</a:t>
            </a:r>
            <a:endParaRPr lang="en-US" dirty="0"/>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endParaRPr lang="en-US" dirty="0"/>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Geert </a:t>
            </a:r>
            <a:r>
              <a:rPr lang="en-US" dirty="0" err="1"/>
              <a:t>Baeke</a:t>
            </a:r>
            <a:r>
              <a:rPr lang="en-US" dirty="0"/>
              <a:t> -  </a:t>
            </a:r>
            <a:r>
              <a:rPr lang="en-US" dirty="0">
                <a:hlinkClick r:id="rId6"/>
              </a:rPr>
              <a:t>https://blog.baeke.info/2021/11/03/taking-azure-container-apps-for-a-spin/</a:t>
            </a:r>
            <a:r>
              <a:rPr lang="en-US" dirty="0"/>
              <a:t> </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endParaRPr lang="en-US" dirty="0"/>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endParaRPr lang="en-US" dirty="0"/>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err="1"/>
              <a:t>WintellectNOW</a:t>
            </a:r>
            <a:r>
              <a:rPr lang="en-US" dirty="0"/>
              <a:t> - </a:t>
            </a:r>
            <a:r>
              <a:rPr lang="en-US" dirty="0">
                <a:hlinkClick r:id="rId7"/>
              </a:rPr>
              <a:t>https://www.youtube.com/watch?v=2CX9S9G89jw&amp;ab_channel=WintellectNOW</a:t>
            </a:r>
            <a:r>
              <a:rPr lang="en-US" dirty="0"/>
              <a:t> </a:t>
            </a:r>
            <a:endParaRPr dirty="0"/>
          </a:p>
        </p:txBody>
      </p:sp>
      <p:pic>
        <p:nvPicPr>
          <p:cNvPr id="109" name="Google Shape;109;p3"/>
          <p:cNvPicPr preferRelativeResize="0"/>
          <p:nvPr/>
        </p:nvPicPr>
        <p:blipFill rotWithShape="1">
          <a:blip r:embed="rId8">
            <a:alphaModFix/>
          </a:blip>
          <a:srcRect/>
          <a:stretch/>
        </p:blipFill>
        <p:spPr>
          <a:xfrm>
            <a:off x="7981950" y="431800"/>
            <a:ext cx="906462" cy="193675"/>
          </a:xfrm>
          <a:prstGeom prst="rect">
            <a:avLst/>
          </a:prstGeom>
          <a:noFill/>
          <a:ln>
            <a:noFill/>
          </a:ln>
        </p:spPr>
      </p:pic>
      <p:pic>
        <p:nvPicPr>
          <p:cNvPr id="110" name="Google Shape;110;p3"/>
          <p:cNvPicPr preferRelativeResize="0"/>
          <p:nvPr/>
        </p:nvPicPr>
        <p:blipFill rotWithShape="1">
          <a:blip r:embed="rId9">
            <a:alphaModFix/>
          </a:blip>
          <a:srcRect/>
          <a:stretch/>
        </p:blipFill>
        <p:spPr>
          <a:xfrm>
            <a:off x="8051800" y="4803775"/>
            <a:ext cx="836612" cy="127000"/>
          </a:xfrm>
          <a:prstGeom prst="rect">
            <a:avLst/>
          </a:prstGeom>
          <a:noFill/>
          <a:ln>
            <a:noFill/>
          </a:ln>
        </p:spPr>
      </p:pic>
      <p:pic>
        <p:nvPicPr>
          <p:cNvPr id="111" name="Google Shape;111;p3"/>
          <p:cNvPicPr preferRelativeResize="0"/>
          <p:nvPr/>
        </p:nvPicPr>
        <p:blipFill rotWithShape="1">
          <a:blip r:embed="rId10">
            <a:alphaModFix/>
          </a:blip>
          <a:srcRect/>
          <a:stretch/>
        </p:blipFill>
        <p:spPr>
          <a:xfrm>
            <a:off x="414337" y="274637"/>
            <a:ext cx="1374775" cy="411162"/>
          </a:xfrm>
          <a:prstGeom prst="rect">
            <a:avLst/>
          </a:prstGeom>
          <a:noFill/>
          <a:ln>
            <a:noFill/>
          </a:ln>
        </p:spPr>
      </p:pic>
    </p:spTree>
    <p:extLst>
      <p:ext uri="{BB962C8B-B14F-4D97-AF65-F5344CB8AC3E}">
        <p14:creationId xmlns:p14="http://schemas.microsoft.com/office/powerpoint/2010/main" val="4104816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288925" y="1133475"/>
            <a:ext cx="7634287" cy="58896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03D64"/>
              </a:buClr>
              <a:buSzPts val="3200"/>
              <a:buFont typeface="Quattrocento Sans"/>
              <a:buNone/>
            </a:pPr>
            <a:r>
              <a:rPr lang="en-US" sz="3200" b="0" i="0" u="none" dirty="0">
                <a:solidFill>
                  <a:srgbClr val="103D64"/>
                </a:solidFill>
                <a:latin typeface="Quattrocento Sans"/>
                <a:ea typeface="Quattrocento Sans"/>
                <a:cs typeface="Quattrocento Sans"/>
                <a:sym typeface="Quattrocento Sans"/>
              </a:rPr>
              <a:t>Coming soon</a:t>
            </a:r>
            <a:endParaRPr dirty="0"/>
          </a:p>
        </p:txBody>
      </p:sp>
      <p:sp>
        <p:nvSpPr>
          <p:cNvPr id="108" name="Google Shape;108;p3"/>
          <p:cNvSpPr txBox="1"/>
          <p:nvPr/>
        </p:nvSpPr>
        <p:spPr>
          <a:xfrm>
            <a:off x="303212" y="1722437"/>
            <a:ext cx="7620000" cy="29591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More size options</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Configuration management</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Managed identity</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Support for more than 2 Environments</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More regions</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Custom DNS, Private Link</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endParaRPr lang="en-US" dirty="0"/>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but, but, but, but….</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endParaRPr lang="en-US" dirty="0"/>
          </a:p>
          <a:p>
            <a:pPr marR="0" lvl="0" algn="ctr" rtl="0">
              <a:lnSpc>
                <a:spcPct val="90000"/>
              </a:lnSpc>
              <a:spcBef>
                <a:spcPts val="0"/>
              </a:spcBef>
              <a:spcAft>
                <a:spcPts val="0"/>
              </a:spcAft>
              <a:buClr>
                <a:srgbClr val="103D64"/>
              </a:buClr>
              <a:buSzPts val="1400"/>
            </a:pPr>
            <a:r>
              <a:rPr lang="en-US" sz="2400" dirty="0"/>
              <a:t>GA planned for Spring 2022</a:t>
            </a:r>
            <a:endParaRPr sz="2400" dirty="0"/>
          </a:p>
        </p:txBody>
      </p:sp>
      <p:pic>
        <p:nvPicPr>
          <p:cNvPr id="109" name="Google Shape;109;p3"/>
          <p:cNvPicPr preferRelativeResize="0"/>
          <p:nvPr/>
        </p:nvPicPr>
        <p:blipFill rotWithShape="1">
          <a:blip r:embed="rId3">
            <a:alphaModFix/>
          </a:blip>
          <a:srcRect/>
          <a:stretch/>
        </p:blipFill>
        <p:spPr>
          <a:xfrm>
            <a:off x="7981950" y="431800"/>
            <a:ext cx="906462" cy="193675"/>
          </a:xfrm>
          <a:prstGeom prst="rect">
            <a:avLst/>
          </a:prstGeom>
          <a:noFill/>
          <a:ln>
            <a:noFill/>
          </a:ln>
        </p:spPr>
      </p:pic>
      <p:pic>
        <p:nvPicPr>
          <p:cNvPr id="110" name="Google Shape;110;p3"/>
          <p:cNvPicPr preferRelativeResize="0"/>
          <p:nvPr/>
        </p:nvPicPr>
        <p:blipFill rotWithShape="1">
          <a:blip r:embed="rId4">
            <a:alphaModFix/>
          </a:blip>
          <a:srcRect/>
          <a:stretch/>
        </p:blipFill>
        <p:spPr>
          <a:xfrm>
            <a:off x="8051800" y="4803775"/>
            <a:ext cx="836612" cy="127000"/>
          </a:xfrm>
          <a:prstGeom prst="rect">
            <a:avLst/>
          </a:prstGeom>
          <a:noFill/>
          <a:ln>
            <a:noFill/>
          </a:ln>
        </p:spPr>
      </p:pic>
      <p:pic>
        <p:nvPicPr>
          <p:cNvPr id="111" name="Google Shape;111;p3"/>
          <p:cNvPicPr preferRelativeResize="0"/>
          <p:nvPr/>
        </p:nvPicPr>
        <p:blipFill rotWithShape="1">
          <a:blip r:embed="rId5">
            <a:alphaModFix/>
          </a:blip>
          <a:srcRect/>
          <a:stretch/>
        </p:blipFill>
        <p:spPr>
          <a:xfrm>
            <a:off x="414337" y="274637"/>
            <a:ext cx="1374775" cy="411162"/>
          </a:xfrm>
          <a:prstGeom prst="rect">
            <a:avLst/>
          </a:prstGeom>
          <a:noFill/>
          <a:ln>
            <a:noFill/>
          </a:ln>
        </p:spPr>
      </p:pic>
    </p:spTree>
    <p:extLst>
      <p:ext uri="{BB962C8B-B14F-4D97-AF65-F5344CB8AC3E}">
        <p14:creationId xmlns:p14="http://schemas.microsoft.com/office/powerpoint/2010/main" val="41809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8">
                                            <p:txEl>
                                              <p:pRg st="9" end="9"/>
                                            </p:txEl>
                                          </p:spTgt>
                                        </p:tgtEl>
                                        <p:attrNameLst>
                                          <p:attrName>style.visibility</p:attrName>
                                        </p:attrNameLst>
                                      </p:cBhvr>
                                      <p:to>
                                        <p:strVal val="visible"/>
                                      </p:to>
                                    </p:set>
                                    <p:animEffect transition="in" filter="wipe(down)">
                                      <p:cBhvr>
                                        <p:cTn id="7" dur="580">
                                          <p:stCondLst>
                                            <p:cond delay="0"/>
                                          </p:stCondLst>
                                        </p:cTn>
                                        <p:tgtEl>
                                          <p:spTgt spid="108">
                                            <p:txEl>
                                              <p:pRg st="9" end="9"/>
                                            </p:txEl>
                                          </p:spTgt>
                                        </p:tgtEl>
                                      </p:cBhvr>
                                    </p:animEffect>
                                    <p:anim calcmode="lin" valueType="num">
                                      <p:cBhvr>
                                        <p:cTn id="8" dur="1822" tmFilter="0,0; 0.14,0.36; 0.43,0.73; 0.71,0.91; 1.0,1.0">
                                          <p:stCondLst>
                                            <p:cond delay="0"/>
                                          </p:stCondLst>
                                        </p:cTn>
                                        <p:tgtEl>
                                          <p:spTgt spid="108">
                                            <p:txEl>
                                              <p:pRg st="9" end="9"/>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8">
                                            <p:txEl>
                                              <p:pRg st="9" end="9"/>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8">
                                            <p:txEl>
                                              <p:pRg st="9" end="9"/>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8">
                                            <p:txEl>
                                              <p:pRg st="9" end="9"/>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8">
                                            <p:txEl>
                                              <p:pRg st="9" end="9"/>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08">
                                            <p:txEl>
                                              <p:pRg st="9" end="9"/>
                                            </p:txEl>
                                          </p:spTgt>
                                        </p:tgtEl>
                                      </p:cBhvr>
                                      <p:to x="100000" y="60000"/>
                                    </p:animScale>
                                    <p:animScale>
                                      <p:cBhvr>
                                        <p:cTn id="14" dur="166" decel="50000">
                                          <p:stCondLst>
                                            <p:cond delay="676"/>
                                          </p:stCondLst>
                                        </p:cTn>
                                        <p:tgtEl>
                                          <p:spTgt spid="108">
                                            <p:txEl>
                                              <p:pRg st="9" end="9"/>
                                            </p:txEl>
                                          </p:spTgt>
                                        </p:tgtEl>
                                      </p:cBhvr>
                                      <p:to x="100000" y="100000"/>
                                    </p:animScale>
                                    <p:animScale>
                                      <p:cBhvr>
                                        <p:cTn id="15" dur="26">
                                          <p:stCondLst>
                                            <p:cond delay="1312"/>
                                          </p:stCondLst>
                                        </p:cTn>
                                        <p:tgtEl>
                                          <p:spTgt spid="108">
                                            <p:txEl>
                                              <p:pRg st="9" end="9"/>
                                            </p:txEl>
                                          </p:spTgt>
                                        </p:tgtEl>
                                      </p:cBhvr>
                                      <p:to x="100000" y="80000"/>
                                    </p:animScale>
                                    <p:animScale>
                                      <p:cBhvr>
                                        <p:cTn id="16" dur="166" decel="50000">
                                          <p:stCondLst>
                                            <p:cond delay="1338"/>
                                          </p:stCondLst>
                                        </p:cTn>
                                        <p:tgtEl>
                                          <p:spTgt spid="108">
                                            <p:txEl>
                                              <p:pRg st="9" end="9"/>
                                            </p:txEl>
                                          </p:spTgt>
                                        </p:tgtEl>
                                      </p:cBhvr>
                                      <p:to x="100000" y="100000"/>
                                    </p:animScale>
                                    <p:animScale>
                                      <p:cBhvr>
                                        <p:cTn id="17" dur="26">
                                          <p:stCondLst>
                                            <p:cond delay="1642"/>
                                          </p:stCondLst>
                                        </p:cTn>
                                        <p:tgtEl>
                                          <p:spTgt spid="108">
                                            <p:txEl>
                                              <p:pRg st="9" end="9"/>
                                            </p:txEl>
                                          </p:spTgt>
                                        </p:tgtEl>
                                      </p:cBhvr>
                                      <p:to x="100000" y="90000"/>
                                    </p:animScale>
                                    <p:animScale>
                                      <p:cBhvr>
                                        <p:cTn id="18" dur="166" decel="50000">
                                          <p:stCondLst>
                                            <p:cond delay="1668"/>
                                          </p:stCondLst>
                                        </p:cTn>
                                        <p:tgtEl>
                                          <p:spTgt spid="108">
                                            <p:txEl>
                                              <p:pRg st="9" end="9"/>
                                            </p:txEl>
                                          </p:spTgt>
                                        </p:tgtEl>
                                      </p:cBhvr>
                                      <p:to x="100000" y="100000"/>
                                    </p:animScale>
                                    <p:animScale>
                                      <p:cBhvr>
                                        <p:cTn id="19" dur="26">
                                          <p:stCondLst>
                                            <p:cond delay="1808"/>
                                          </p:stCondLst>
                                        </p:cTn>
                                        <p:tgtEl>
                                          <p:spTgt spid="108">
                                            <p:txEl>
                                              <p:pRg st="9" end="9"/>
                                            </p:txEl>
                                          </p:spTgt>
                                        </p:tgtEl>
                                      </p:cBhvr>
                                      <p:to x="100000" y="95000"/>
                                    </p:animScale>
                                    <p:animScale>
                                      <p:cBhvr>
                                        <p:cTn id="20" dur="166" decel="50000">
                                          <p:stCondLst>
                                            <p:cond delay="1834"/>
                                          </p:stCondLst>
                                        </p:cTn>
                                        <p:tgtEl>
                                          <p:spTgt spid="108">
                                            <p:txEl>
                                              <p:pRg st="9" end="9"/>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288925" y="1133475"/>
            <a:ext cx="7634287" cy="58896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03D64"/>
              </a:buClr>
              <a:buSzPts val="3200"/>
              <a:buFont typeface="Quattrocento Sans"/>
              <a:buNone/>
            </a:pPr>
            <a:r>
              <a:rPr lang="en-US" sz="3200" b="0" i="0" u="none" dirty="0">
                <a:solidFill>
                  <a:srgbClr val="103D64"/>
                </a:solidFill>
                <a:latin typeface="Quattrocento Sans"/>
                <a:ea typeface="Quattrocento Sans"/>
                <a:cs typeface="Quattrocento Sans"/>
                <a:sym typeface="Quattrocento Sans"/>
              </a:rPr>
              <a:t>Final thoughts</a:t>
            </a:r>
            <a:endParaRPr dirty="0"/>
          </a:p>
        </p:txBody>
      </p:sp>
      <p:sp>
        <p:nvSpPr>
          <p:cNvPr id="107" name="Google Shape;107;p3"/>
          <p:cNvSpPr txBox="1"/>
          <p:nvPr/>
        </p:nvSpPr>
        <p:spPr>
          <a:xfrm>
            <a:off x="288925" y="1708150"/>
            <a:ext cx="7634287" cy="55721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03D64"/>
              </a:buClr>
              <a:buSzPts val="2000"/>
              <a:buFont typeface="Quattrocento Sans"/>
              <a:buNone/>
            </a:pPr>
            <a:endParaRPr dirty="0"/>
          </a:p>
        </p:txBody>
      </p:sp>
      <p:sp>
        <p:nvSpPr>
          <p:cNvPr id="108" name="Google Shape;108;p3"/>
          <p:cNvSpPr txBox="1"/>
          <p:nvPr/>
        </p:nvSpPr>
        <p:spPr>
          <a:xfrm>
            <a:off x="303212" y="2428875"/>
            <a:ext cx="7620000" cy="225266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03D64"/>
              </a:buClr>
              <a:buSzPts val="1400"/>
              <a:buFont typeface="Quattrocento Sans"/>
              <a:buNone/>
            </a:pPr>
            <a:r>
              <a:rPr lang="en-US" sz="1400" b="0" i="0" u="none" dirty="0">
                <a:solidFill>
                  <a:srgbClr val="103D64"/>
                </a:solidFill>
                <a:latin typeface="Quattrocento Sans"/>
                <a:ea typeface="Quattrocento Sans"/>
                <a:cs typeface="Quattrocento Sans"/>
                <a:sym typeface="Quattrocento Sans"/>
              </a:rPr>
              <a:t>Azure Container Apps deserves attentions</a:t>
            </a:r>
          </a:p>
          <a:p>
            <a:pPr marL="0" marR="0" lvl="0" indent="0" algn="l" rtl="0">
              <a:lnSpc>
                <a:spcPct val="90000"/>
              </a:lnSpc>
              <a:spcBef>
                <a:spcPts val="0"/>
              </a:spcBef>
              <a:spcAft>
                <a:spcPts val="0"/>
              </a:spcAft>
              <a:buClr>
                <a:srgbClr val="103D64"/>
              </a:buClr>
              <a:buSzPts val="1400"/>
              <a:buFont typeface="Quattrocento Sans"/>
              <a:buNone/>
            </a:pPr>
            <a:r>
              <a:rPr lang="en-US" dirty="0">
                <a:solidFill>
                  <a:srgbClr val="103D64"/>
                </a:solidFill>
                <a:latin typeface="Quattrocento Sans"/>
                <a:ea typeface="Quattrocento Sans"/>
                <a:cs typeface="Quattrocento Sans"/>
                <a:sym typeface="Quattrocento Sans"/>
              </a:rPr>
              <a:t>Revisions for small projects</a:t>
            </a:r>
          </a:p>
          <a:p>
            <a:pPr marL="0" marR="0" lvl="0" indent="0" algn="l" rtl="0">
              <a:lnSpc>
                <a:spcPct val="90000"/>
              </a:lnSpc>
              <a:spcBef>
                <a:spcPts val="0"/>
              </a:spcBef>
              <a:spcAft>
                <a:spcPts val="0"/>
              </a:spcAft>
              <a:buClr>
                <a:srgbClr val="103D64"/>
              </a:buClr>
              <a:buSzPts val="1400"/>
              <a:buFont typeface="Quattrocento Sans"/>
              <a:buNone/>
            </a:pPr>
            <a:endParaRPr lang="en-US" sz="1400" b="0" i="0" u="none" dirty="0">
              <a:solidFill>
                <a:srgbClr val="103D64"/>
              </a:solidFill>
              <a:latin typeface="Quattrocento Sans"/>
              <a:ea typeface="Quattrocento Sans"/>
              <a:cs typeface="Quattrocento Sans"/>
              <a:sym typeface="Quattrocento Sans"/>
            </a:endParaRPr>
          </a:p>
          <a:p>
            <a:pPr marL="0" marR="0" lvl="0" indent="0" algn="l" rtl="0">
              <a:lnSpc>
                <a:spcPct val="90000"/>
              </a:lnSpc>
              <a:spcBef>
                <a:spcPts val="0"/>
              </a:spcBef>
              <a:spcAft>
                <a:spcPts val="0"/>
              </a:spcAft>
              <a:buClr>
                <a:srgbClr val="103D64"/>
              </a:buClr>
              <a:buSzPts val="1400"/>
              <a:buFont typeface="Quattrocento Sans"/>
              <a:buNone/>
            </a:pPr>
            <a:r>
              <a:rPr lang="en-US" sz="1400" b="0" i="0" u="none" dirty="0">
                <a:solidFill>
                  <a:srgbClr val="103D64"/>
                </a:solidFill>
                <a:latin typeface="Quattrocento Sans"/>
                <a:ea typeface="Quattrocento Sans"/>
                <a:cs typeface="Quattrocento Sans"/>
                <a:sym typeface="Quattrocento Sans"/>
              </a:rPr>
              <a:t>Give him a chance </a:t>
            </a:r>
            <a:r>
              <a:rPr lang="en-US" sz="1400" b="0" i="0" u="none" dirty="0">
                <a:solidFill>
                  <a:srgbClr val="103D64"/>
                </a:solidFill>
                <a:latin typeface="Quattrocento Sans"/>
                <a:ea typeface="Quattrocento Sans"/>
                <a:cs typeface="Quattrocento Sans"/>
                <a:sym typeface="Wingdings" panose="05000000000000000000" pitchFamily="2" charset="2"/>
              </a:rPr>
              <a:t></a:t>
            </a:r>
            <a:r>
              <a:rPr lang="en-US" sz="1400" b="0" i="0" u="none" dirty="0">
                <a:solidFill>
                  <a:srgbClr val="103D64"/>
                </a:solidFill>
                <a:latin typeface="Quattrocento Sans"/>
                <a:ea typeface="Quattrocento Sans"/>
                <a:cs typeface="Quattrocento Sans"/>
                <a:sym typeface="Quattrocento Sans"/>
              </a:rPr>
              <a:t> </a:t>
            </a:r>
            <a:endParaRPr dirty="0"/>
          </a:p>
        </p:txBody>
      </p:sp>
      <p:pic>
        <p:nvPicPr>
          <p:cNvPr id="109" name="Google Shape;109;p3"/>
          <p:cNvPicPr preferRelativeResize="0"/>
          <p:nvPr/>
        </p:nvPicPr>
        <p:blipFill rotWithShape="1">
          <a:blip r:embed="rId3">
            <a:alphaModFix/>
          </a:blip>
          <a:srcRect/>
          <a:stretch/>
        </p:blipFill>
        <p:spPr>
          <a:xfrm>
            <a:off x="7981950" y="431800"/>
            <a:ext cx="906462" cy="193675"/>
          </a:xfrm>
          <a:prstGeom prst="rect">
            <a:avLst/>
          </a:prstGeom>
          <a:noFill/>
          <a:ln>
            <a:noFill/>
          </a:ln>
        </p:spPr>
      </p:pic>
      <p:pic>
        <p:nvPicPr>
          <p:cNvPr id="110" name="Google Shape;110;p3"/>
          <p:cNvPicPr preferRelativeResize="0"/>
          <p:nvPr/>
        </p:nvPicPr>
        <p:blipFill rotWithShape="1">
          <a:blip r:embed="rId4">
            <a:alphaModFix/>
          </a:blip>
          <a:srcRect/>
          <a:stretch/>
        </p:blipFill>
        <p:spPr>
          <a:xfrm>
            <a:off x="8051800" y="4803775"/>
            <a:ext cx="836612" cy="127000"/>
          </a:xfrm>
          <a:prstGeom prst="rect">
            <a:avLst/>
          </a:prstGeom>
          <a:noFill/>
          <a:ln>
            <a:noFill/>
          </a:ln>
        </p:spPr>
      </p:pic>
      <p:pic>
        <p:nvPicPr>
          <p:cNvPr id="111" name="Google Shape;111;p3"/>
          <p:cNvPicPr preferRelativeResize="0"/>
          <p:nvPr/>
        </p:nvPicPr>
        <p:blipFill rotWithShape="1">
          <a:blip r:embed="rId5">
            <a:alphaModFix/>
          </a:blip>
          <a:srcRect/>
          <a:stretch/>
        </p:blipFill>
        <p:spPr>
          <a:xfrm>
            <a:off x="414337" y="274637"/>
            <a:ext cx="1374775" cy="411162"/>
          </a:xfrm>
          <a:prstGeom prst="rect">
            <a:avLst/>
          </a:prstGeom>
          <a:noFill/>
          <a:ln>
            <a:noFill/>
          </a:ln>
        </p:spPr>
      </p:pic>
    </p:spTree>
    <p:extLst>
      <p:ext uri="{BB962C8B-B14F-4D97-AF65-F5344CB8AC3E}">
        <p14:creationId xmlns:p14="http://schemas.microsoft.com/office/powerpoint/2010/main" val="374415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8">
                                            <p:txEl>
                                              <p:pRg st="3" end="3"/>
                                            </p:txEl>
                                          </p:spTgt>
                                        </p:tgtEl>
                                        <p:attrNameLst>
                                          <p:attrName>style.visibility</p:attrName>
                                        </p:attrNameLst>
                                      </p:cBhvr>
                                      <p:to>
                                        <p:strVal val="visible"/>
                                      </p:to>
                                    </p:set>
                                    <p:animEffect transition="in" filter="wipe(down)">
                                      <p:cBhvr>
                                        <p:cTn id="7" dur="580">
                                          <p:stCondLst>
                                            <p:cond delay="0"/>
                                          </p:stCondLst>
                                        </p:cTn>
                                        <p:tgtEl>
                                          <p:spTgt spid="108">
                                            <p:txEl>
                                              <p:pRg st="3" end="3"/>
                                            </p:txEl>
                                          </p:spTgt>
                                        </p:tgtEl>
                                      </p:cBhvr>
                                    </p:animEffect>
                                    <p:anim calcmode="lin" valueType="num">
                                      <p:cBhvr>
                                        <p:cTn id="8" dur="1822" tmFilter="0,0; 0.14,0.36; 0.43,0.73; 0.71,0.91; 1.0,1.0">
                                          <p:stCondLst>
                                            <p:cond delay="0"/>
                                          </p:stCondLst>
                                        </p:cTn>
                                        <p:tgtEl>
                                          <p:spTgt spid="108">
                                            <p:txEl>
                                              <p:pRg st="3" end="3"/>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8">
                                            <p:txEl>
                                              <p:pRg st="3" end="3"/>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8">
                                            <p:txEl>
                                              <p:pRg st="3" end="3"/>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8">
                                            <p:txEl>
                                              <p:pRg st="3" end="3"/>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8">
                                            <p:txEl>
                                              <p:pRg st="3" end="3"/>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08">
                                            <p:txEl>
                                              <p:pRg st="3" end="3"/>
                                            </p:txEl>
                                          </p:spTgt>
                                        </p:tgtEl>
                                      </p:cBhvr>
                                      <p:to x="100000" y="60000"/>
                                    </p:animScale>
                                    <p:animScale>
                                      <p:cBhvr>
                                        <p:cTn id="14" dur="166" decel="50000">
                                          <p:stCondLst>
                                            <p:cond delay="676"/>
                                          </p:stCondLst>
                                        </p:cTn>
                                        <p:tgtEl>
                                          <p:spTgt spid="108">
                                            <p:txEl>
                                              <p:pRg st="3" end="3"/>
                                            </p:txEl>
                                          </p:spTgt>
                                        </p:tgtEl>
                                      </p:cBhvr>
                                      <p:to x="100000" y="100000"/>
                                    </p:animScale>
                                    <p:animScale>
                                      <p:cBhvr>
                                        <p:cTn id="15" dur="26">
                                          <p:stCondLst>
                                            <p:cond delay="1312"/>
                                          </p:stCondLst>
                                        </p:cTn>
                                        <p:tgtEl>
                                          <p:spTgt spid="108">
                                            <p:txEl>
                                              <p:pRg st="3" end="3"/>
                                            </p:txEl>
                                          </p:spTgt>
                                        </p:tgtEl>
                                      </p:cBhvr>
                                      <p:to x="100000" y="80000"/>
                                    </p:animScale>
                                    <p:animScale>
                                      <p:cBhvr>
                                        <p:cTn id="16" dur="166" decel="50000">
                                          <p:stCondLst>
                                            <p:cond delay="1338"/>
                                          </p:stCondLst>
                                        </p:cTn>
                                        <p:tgtEl>
                                          <p:spTgt spid="108">
                                            <p:txEl>
                                              <p:pRg st="3" end="3"/>
                                            </p:txEl>
                                          </p:spTgt>
                                        </p:tgtEl>
                                      </p:cBhvr>
                                      <p:to x="100000" y="100000"/>
                                    </p:animScale>
                                    <p:animScale>
                                      <p:cBhvr>
                                        <p:cTn id="17" dur="26">
                                          <p:stCondLst>
                                            <p:cond delay="1642"/>
                                          </p:stCondLst>
                                        </p:cTn>
                                        <p:tgtEl>
                                          <p:spTgt spid="108">
                                            <p:txEl>
                                              <p:pRg st="3" end="3"/>
                                            </p:txEl>
                                          </p:spTgt>
                                        </p:tgtEl>
                                      </p:cBhvr>
                                      <p:to x="100000" y="90000"/>
                                    </p:animScale>
                                    <p:animScale>
                                      <p:cBhvr>
                                        <p:cTn id="18" dur="166" decel="50000">
                                          <p:stCondLst>
                                            <p:cond delay="1668"/>
                                          </p:stCondLst>
                                        </p:cTn>
                                        <p:tgtEl>
                                          <p:spTgt spid="108">
                                            <p:txEl>
                                              <p:pRg st="3" end="3"/>
                                            </p:txEl>
                                          </p:spTgt>
                                        </p:tgtEl>
                                      </p:cBhvr>
                                      <p:to x="100000" y="100000"/>
                                    </p:animScale>
                                    <p:animScale>
                                      <p:cBhvr>
                                        <p:cTn id="19" dur="26">
                                          <p:stCondLst>
                                            <p:cond delay="1808"/>
                                          </p:stCondLst>
                                        </p:cTn>
                                        <p:tgtEl>
                                          <p:spTgt spid="108">
                                            <p:txEl>
                                              <p:pRg st="3" end="3"/>
                                            </p:txEl>
                                          </p:spTgt>
                                        </p:tgtEl>
                                      </p:cBhvr>
                                      <p:to x="100000" y="95000"/>
                                    </p:animScale>
                                    <p:animScale>
                                      <p:cBhvr>
                                        <p:cTn id="20" dur="166" decel="50000">
                                          <p:stCondLst>
                                            <p:cond delay="1834"/>
                                          </p:stCondLst>
                                        </p:cTn>
                                        <p:tgtEl>
                                          <p:spTgt spid="108">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4"/>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17" name="Google Shape;117;p4"/>
          <p:cNvSpPr txBox="1"/>
          <p:nvPr/>
        </p:nvSpPr>
        <p:spPr>
          <a:xfrm>
            <a:off x="566737" y="1958975"/>
            <a:ext cx="8010525" cy="8302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4800"/>
              <a:buFont typeface="Quattrocento Sans"/>
              <a:buNone/>
            </a:pPr>
            <a:r>
              <a:rPr lang="en-US" sz="4800" b="0" i="0" u="none">
                <a:solidFill>
                  <a:schemeClr val="lt1"/>
                </a:solidFill>
                <a:latin typeface="Quattrocento Sans"/>
                <a:ea typeface="Quattrocento Sans"/>
                <a:cs typeface="Quattrocento Sans"/>
                <a:sym typeface="Quattrocento Sans"/>
              </a:rPr>
              <a:t>Thank you</a:t>
            </a:r>
            <a:endParaRPr/>
          </a:p>
        </p:txBody>
      </p:sp>
      <p:pic>
        <p:nvPicPr>
          <p:cNvPr id="118" name="Google Shape;118;p4"/>
          <p:cNvPicPr preferRelativeResize="0"/>
          <p:nvPr/>
        </p:nvPicPr>
        <p:blipFill rotWithShape="1">
          <a:blip r:embed="rId4">
            <a:alphaModFix/>
          </a:blip>
          <a:srcRect/>
          <a:stretch/>
        </p:blipFill>
        <p:spPr>
          <a:xfrm>
            <a:off x="4098925" y="3124200"/>
            <a:ext cx="946150" cy="179387"/>
          </a:xfrm>
          <a:prstGeom prst="rect">
            <a:avLst/>
          </a:prstGeom>
          <a:noFill/>
          <a:ln>
            <a:noFill/>
          </a:ln>
        </p:spPr>
      </p:pic>
      <p:sp>
        <p:nvSpPr>
          <p:cNvPr id="119" name="Google Shape;119;p4"/>
          <p:cNvSpPr txBox="1"/>
          <p:nvPr/>
        </p:nvSpPr>
        <p:spPr>
          <a:xfrm>
            <a:off x="3675062" y="2873375"/>
            <a:ext cx="1793875" cy="215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800"/>
              <a:buFont typeface="Quattrocento Sans"/>
              <a:buNone/>
            </a:pPr>
            <a:r>
              <a:rPr lang="en-US" sz="800" b="0" i="0" u="none">
                <a:solidFill>
                  <a:schemeClr val="lt1"/>
                </a:solidFill>
                <a:latin typeface="Quattrocento Sans"/>
                <a:ea typeface="Quattrocento Sans"/>
                <a:cs typeface="Quattrocento Sans"/>
                <a:sym typeface="Quattrocento Sans"/>
              </a:rPr>
              <a:t>Powered by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288925" y="1133475"/>
            <a:ext cx="7634287" cy="58896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03D64"/>
              </a:buClr>
              <a:buSzPts val="3200"/>
              <a:buFont typeface="Quattrocento Sans"/>
              <a:buNone/>
            </a:pPr>
            <a:r>
              <a:rPr lang="en-US" sz="3200" b="0" i="0" u="none" dirty="0">
                <a:solidFill>
                  <a:srgbClr val="103D64"/>
                </a:solidFill>
                <a:latin typeface="Quattrocento Sans"/>
                <a:ea typeface="Quattrocento Sans"/>
                <a:cs typeface="Quattrocento Sans"/>
                <a:sym typeface="Quattrocento Sans"/>
              </a:rPr>
              <a:t>Demo</a:t>
            </a:r>
            <a:endParaRPr dirty="0"/>
          </a:p>
        </p:txBody>
      </p:sp>
      <p:sp>
        <p:nvSpPr>
          <p:cNvPr id="107" name="Google Shape;107;p3"/>
          <p:cNvSpPr txBox="1"/>
          <p:nvPr/>
        </p:nvSpPr>
        <p:spPr>
          <a:xfrm>
            <a:off x="288925" y="1708150"/>
            <a:ext cx="7634287" cy="55721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03D64"/>
              </a:buClr>
              <a:buSzPts val="2000"/>
              <a:buFont typeface="Quattrocento Sans"/>
              <a:buNone/>
            </a:pPr>
            <a:r>
              <a:rPr lang="en-US" sz="2000" b="0" i="0" u="none">
                <a:solidFill>
                  <a:srgbClr val="103D64"/>
                </a:solidFill>
                <a:latin typeface="Quattrocento Sans"/>
                <a:ea typeface="Quattrocento Sans"/>
                <a:cs typeface="Quattrocento Sans"/>
                <a:sym typeface="Quattrocento Sans"/>
              </a:rPr>
              <a:t>Subhead</a:t>
            </a:r>
            <a:endParaRPr/>
          </a:p>
        </p:txBody>
      </p:sp>
      <p:sp>
        <p:nvSpPr>
          <p:cNvPr id="108" name="Google Shape;108;p3"/>
          <p:cNvSpPr txBox="1"/>
          <p:nvPr/>
        </p:nvSpPr>
        <p:spPr>
          <a:xfrm>
            <a:off x="303212" y="2428875"/>
            <a:ext cx="7620000" cy="225266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03D64"/>
              </a:buClr>
              <a:buSzPts val="1400"/>
              <a:buFont typeface="Quattrocento Sans"/>
              <a:buNone/>
            </a:pPr>
            <a:r>
              <a:rPr lang="en-US" sz="1400" b="0" i="0" u="none">
                <a:solidFill>
                  <a:srgbClr val="103D64"/>
                </a:solidFill>
                <a:latin typeface="Quattrocento Sans"/>
                <a:ea typeface="Quattrocento Sans"/>
                <a:cs typeface="Quattrocento Sans"/>
                <a:sym typeface="Quattrocento Sans"/>
              </a:rPr>
              <a:t>Main text Example Example Example Example</a:t>
            </a:r>
            <a:endParaRPr/>
          </a:p>
          <a:p>
            <a:pPr marL="0" marR="0" lvl="0" indent="0" algn="l" rtl="0">
              <a:lnSpc>
                <a:spcPct val="90000"/>
              </a:lnSpc>
              <a:spcBef>
                <a:spcPts val="1000"/>
              </a:spcBef>
              <a:spcAft>
                <a:spcPts val="0"/>
              </a:spcAft>
              <a:buClr>
                <a:srgbClr val="103D64"/>
              </a:buClr>
              <a:buSzPts val="1400"/>
              <a:buFont typeface="Quattrocento Sans"/>
              <a:buNone/>
            </a:pPr>
            <a:r>
              <a:rPr lang="en-US" sz="1400" b="0" i="0" u="none">
                <a:solidFill>
                  <a:srgbClr val="103D64"/>
                </a:solidFill>
                <a:latin typeface="Quattrocento Sans"/>
                <a:ea typeface="Quattrocento Sans"/>
                <a:cs typeface="Quattrocento Sans"/>
                <a:sym typeface="Quattrocento Sans"/>
              </a:rPr>
              <a:t>Example</a:t>
            </a:r>
            <a:endParaRPr/>
          </a:p>
        </p:txBody>
      </p:sp>
      <p:pic>
        <p:nvPicPr>
          <p:cNvPr id="109" name="Google Shape;109;p3"/>
          <p:cNvPicPr preferRelativeResize="0"/>
          <p:nvPr/>
        </p:nvPicPr>
        <p:blipFill rotWithShape="1">
          <a:blip r:embed="rId3">
            <a:alphaModFix/>
          </a:blip>
          <a:srcRect/>
          <a:stretch/>
        </p:blipFill>
        <p:spPr>
          <a:xfrm>
            <a:off x="7981950" y="431800"/>
            <a:ext cx="906462" cy="193675"/>
          </a:xfrm>
          <a:prstGeom prst="rect">
            <a:avLst/>
          </a:prstGeom>
          <a:noFill/>
          <a:ln>
            <a:noFill/>
          </a:ln>
        </p:spPr>
      </p:pic>
      <p:pic>
        <p:nvPicPr>
          <p:cNvPr id="110" name="Google Shape;110;p3"/>
          <p:cNvPicPr preferRelativeResize="0"/>
          <p:nvPr/>
        </p:nvPicPr>
        <p:blipFill rotWithShape="1">
          <a:blip r:embed="rId4">
            <a:alphaModFix/>
          </a:blip>
          <a:srcRect/>
          <a:stretch/>
        </p:blipFill>
        <p:spPr>
          <a:xfrm>
            <a:off x="8051800" y="4803775"/>
            <a:ext cx="836612" cy="127000"/>
          </a:xfrm>
          <a:prstGeom prst="rect">
            <a:avLst/>
          </a:prstGeom>
          <a:noFill/>
          <a:ln>
            <a:noFill/>
          </a:ln>
        </p:spPr>
      </p:pic>
      <p:pic>
        <p:nvPicPr>
          <p:cNvPr id="111" name="Google Shape;111;p3"/>
          <p:cNvPicPr preferRelativeResize="0"/>
          <p:nvPr/>
        </p:nvPicPr>
        <p:blipFill rotWithShape="1">
          <a:blip r:embed="rId5">
            <a:alphaModFix/>
          </a:blip>
          <a:srcRect/>
          <a:stretch/>
        </p:blipFill>
        <p:spPr>
          <a:xfrm>
            <a:off x="414337" y="274637"/>
            <a:ext cx="1374775" cy="411162"/>
          </a:xfrm>
          <a:prstGeom prst="rect">
            <a:avLst/>
          </a:prstGeom>
          <a:noFill/>
          <a:ln>
            <a:noFill/>
          </a:ln>
        </p:spPr>
      </p:pic>
    </p:spTree>
    <p:extLst>
      <p:ext uri="{BB962C8B-B14F-4D97-AF65-F5344CB8AC3E}">
        <p14:creationId xmlns:p14="http://schemas.microsoft.com/office/powerpoint/2010/main" val="3558811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C89EFE-9B20-4AE3-8B56-DCB353E5FA94}"/>
              </a:ext>
            </a:extLst>
          </p:cNvPr>
          <p:cNvSpPr txBox="1"/>
          <p:nvPr/>
        </p:nvSpPr>
        <p:spPr>
          <a:xfrm>
            <a:off x="399600" y="755868"/>
            <a:ext cx="8319600" cy="1169551"/>
          </a:xfrm>
          <a:prstGeom prst="rect">
            <a:avLst/>
          </a:prstGeom>
          <a:noFill/>
        </p:spPr>
        <p:txBody>
          <a:bodyPr wrap="square">
            <a:spAutoFit/>
          </a:bodyPr>
          <a:lstStyle/>
          <a:p>
            <a:pPr marL="285750" indent="-285750">
              <a:buFont typeface="Arial" panose="020B0604020202020204" pitchFamily="34" charset="0"/>
              <a:buChar char="•"/>
            </a:pPr>
            <a:r>
              <a:rPr lang="en-US" dirty="0">
                <a:hlinkClick r:id="rId2"/>
              </a:rPr>
              <a:t>https://www.linkedin.com/in/ratomir-vukadin-rvs/</a:t>
            </a:r>
            <a:r>
              <a:rPr lang="en-US" dirty="0"/>
              <a:t> </a:t>
            </a:r>
          </a:p>
          <a:p>
            <a:pPr marL="285750" indent="-285750">
              <a:buFont typeface="Arial" panose="020B0604020202020204" pitchFamily="34" charset="0"/>
              <a:buChar char="•"/>
            </a:pPr>
            <a:r>
              <a:rPr lang="en-US" dirty="0">
                <a:hlinkClick r:id="rId3"/>
              </a:rPr>
              <a:t>https://twitter.com/Ratko_V</a:t>
            </a:r>
            <a:r>
              <a:rPr lang="en-US" dirty="0"/>
              <a:t> </a:t>
            </a:r>
          </a:p>
          <a:p>
            <a:pPr marL="285750" indent="-285750">
              <a:buFont typeface="Arial" panose="020B0604020202020204" pitchFamily="34" charset="0"/>
              <a:buChar char="•"/>
            </a:pPr>
            <a:r>
              <a:rPr lang="en-US" dirty="0">
                <a:hlinkClick r:id="rId4"/>
              </a:rPr>
              <a:t>https://github.com/Ratomir</a:t>
            </a:r>
            <a:r>
              <a:rPr lang="en-US" dirty="0"/>
              <a:t> </a:t>
            </a:r>
          </a:p>
          <a:p>
            <a:pPr marL="285750" indent="-285750">
              <a:buFont typeface="Arial" panose="020B0604020202020204" pitchFamily="34" charset="0"/>
              <a:buChar char="•"/>
            </a:pPr>
            <a:r>
              <a:rPr lang="en-US" dirty="0"/>
              <a:t>Network 9, WinDays19, Azure Bootcamp, Tarabica19, Sinergija19, MS Community 8, ATD15…</a:t>
            </a:r>
          </a:p>
          <a:p>
            <a:endParaRPr lang="en-US" dirty="0"/>
          </a:p>
        </p:txBody>
      </p:sp>
      <p:pic>
        <p:nvPicPr>
          <p:cNvPr id="4" name="Picture Placeholder 6" descr="A person standing in front of a computer&#10;&#10;Description automatically generated">
            <a:extLst>
              <a:ext uri="{FF2B5EF4-FFF2-40B4-BE49-F238E27FC236}">
                <a16:creationId xmlns:a16="http://schemas.microsoft.com/office/drawing/2014/main" id="{04D10F43-5657-47FA-A640-7317B7E84758}"/>
              </a:ext>
            </a:extLst>
          </p:cNvPr>
          <p:cNvPicPr>
            <a:picLocks noChangeAspect="1"/>
          </p:cNvPicPr>
          <p:nvPr/>
        </p:nvPicPr>
        <p:blipFill>
          <a:blip r:embed="rId5"/>
          <a:srcRect t="402" b="402"/>
          <a:stretch>
            <a:fillRect/>
          </a:stretch>
        </p:blipFill>
        <p:spPr>
          <a:xfrm>
            <a:off x="6239808" y="1925419"/>
            <a:ext cx="2648591" cy="2628243"/>
          </a:xfrm>
          <a:prstGeom prst="rect">
            <a:avLst/>
          </a:prstGeom>
        </p:spPr>
      </p:pic>
      <p:sp>
        <p:nvSpPr>
          <p:cNvPr id="6" name="TextBox 5">
            <a:extLst>
              <a:ext uri="{FF2B5EF4-FFF2-40B4-BE49-F238E27FC236}">
                <a16:creationId xmlns:a16="http://schemas.microsoft.com/office/drawing/2014/main" id="{E616FD14-7A93-40C0-95BA-0763F9531BF9}"/>
              </a:ext>
            </a:extLst>
          </p:cNvPr>
          <p:cNvSpPr txBox="1"/>
          <p:nvPr/>
        </p:nvSpPr>
        <p:spPr>
          <a:xfrm>
            <a:off x="618193" y="2048530"/>
            <a:ext cx="4572000" cy="523220"/>
          </a:xfrm>
          <a:prstGeom prst="rect">
            <a:avLst/>
          </a:prstGeom>
          <a:noFill/>
        </p:spPr>
        <p:txBody>
          <a:bodyPr wrap="square">
            <a:spAutoFit/>
          </a:bodyPr>
          <a:lstStyle/>
          <a:p>
            <a:r>
              <a:rPr lang="en-US" dirty="0"/>
              <a:t>Ratomir Vukadin</a:t>
            </a:r>
          </a:p>
          <a:p>
            <a:r>
              <a:rPr lang="en-US" dirty="0"/>
              <a:t>DevOps Engineer – Mistral </a:t>
            </a:r>
            <a:r>
              <a:rPr lang="en-US" dirty="0">
                <a:hlinkClick r:id="rId6"/>
              </a:rPr>
              <a:t>www.mistral.ba</a:t>
            </a:r>
            <a:r>
              <a:rPr lang="en-US" dirty="0"/>
              <a:t> </a:t>
            </a:r>
          </a:p>
        </p:txBody>
      </p:sp>
      <p:sp>
        <p:nvSpPr>
          <p:cNvPr id="8" name="TextBox 7">
            <a:extLst>
              <a:ext uri="{FF2B5EF4-FFF2-40B4-BE49-F238E27FC236}">
                <a16:creationId xmlns:a16="http://schemas.microsoft.com/office/drawing/2014/main" id="{85A8DA94-EC73-4658-B023-80D9CDD1C73B}"/>
              </a:ext>
            </a:extLst>
          </p:cNvPr>
          <p:cNvSpPr txBox="1"/>
          <p:nvPr/>
        </p:nvSpPr>
        <p:spPr>
          <a:xfrm>
            <a:off x="399600" y="3064193"/>
            <a:ext cx="4572000" cy="307777"/>
          </a:xfrm>
          <a:prstGeom prst="rect">
            <a:avLst/>
          </a:prstGeom>
          <a:noFill/>
        </p:spPr>
        <p:txBody>
          <a:bodyPr wrap="square">
            <a:spAutoFit/>
          </a:bodyPr>
          <a:lstStyle/>
          <a:p>
            <a:r>
              <a:rPr lang="en-US" dirty="0">
                <a:hlinkClick r:id="rId7"/>
              </a:rPr>
              <a:t>https://github.com/Ratomir/Sinergija21</a:t>
            </a:r>
            <a:r>
              <a:rPr lang="en-US" dirty="0"/>
              <a:t> </a:t>
            </a:r>
          </a:p>
        </p:txBody>
      </p:sp>
    </p:spTree>
    <p:extLst>
      <p:ext uri="{BB962C8B-B14F-4D97-AF65-F5344CB8AC3E}">
        <p14:creationId xmlns:p14="http://schemas.microsoft.com/office/powerpoint/2010/main" val="3509122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p:nvPr/>
        </p:nvSpPr>
        <p:spPr>
          <a:xfrm>
            <a:off x="5419725" y="0"/>
            <a:ext cx="3724275" cy="5143500"/>
          </a:xfrm>
          <a:prstGeom prst="rect">
            <a:avLst/>
          </a:prstGeom>
          <a:solidFill>
            <a:srgbClr val="103D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95" name="Google Shape;95;p2"/>
          <p:cNvSpPr txBox="1"/>
          <p:nvPr/>
        </p:nvSpPr>
        <p:spPr>
          <a:xfrm>
            <a:off x="288925" y="1133475"/>
            <a:ext cx="4759325" cy="58896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03D64"/>
              </a:buClr>
              <a:buSzPts val="3200"/>
              <a:buFont typeface="Quattrocento Sans"/>
              <a:buNone/>
            </a:pPr>
            <a:r>
              <a:rPr lang="en-US" sz="3200" b="0" i="0" u="none" dirty="0">
                <a:solidFill>
                  <a:srgbClr val="103D64"/>
                </a:solidFill>
                <a:latin typeface="Quattrocento Sans"/>
                <a:ea typeface="Quattrocento Sans"/>
                <a:cs typeface="Quattrocento Sans"/>
                <a:sym typeface="Quattrocento Sans"/>
              </a:rPr>
              <a:t>Kubernetes</a:t>
            </a:r>
            <a:endParaRPr dirty="0"/>
          </a:p>
        </p:txBody>
      </p:sp>
      <p:sp>
        <p:nvSpPr>
          <p:cNvPr id="96" name="Google Shape;96;p2"/>
          <p:cNvSpPr txBox="1"/>
          <p:nvPr/>
        </p:nvSpPr>
        <p:spPr>
          <a:xfrm>
            <a:off x="288925" y="1708150"/>
            <a:ext cx="4759325" cy="55721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03D64"/>
              </a:buClr>
              <a:buSzPts val="2000"/>
              <a:buFont typeface="Quattrocento Sans"/>
              <a:buNone/>
            </a:pPr>
            <a:r>
              <a:rPr lang="en-US" sz="2000" dirty="0">
                <a:solidFill>
                  <a:srgbClr val="103D64"/>
                </a:solidFill>
                <a:latin typeface="Quattrocento Sans"/>
                <a:sym typeface="Quattrocento Sans"/>
              </a:rPr>
              <a:t>Is hard?</a:t>
            </a:r>
            <a:endParaRPr dirty="0"/>
          </a:p>
        </p:txBody>
      </p:sp>
      <p:sp>
        <p:nvSpPr>
          <p:cNvPr id="97" name="Google Shape;97;p2"/>
          <p:cNvSpPr txBox="1"/>
          <p:nvPr/>
        </p:nvSpPr>
        <p:spPr>
          <a:xfrm>
            <a:off x="303212" y="2428875"/>
            <a:ext cx="4745037" cy="233203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03D64"/>
              </a:buClr>
              <a:buSzPts val="1400"/>
              <a:buFont typeface="Quattrocento Sans"/>
              <a:buNone/>
            </a:pPr>
            <a:r>
              <a:rPr lang="en-US" dirty="0"/>
              <a:t>Give a like if you agree </a:t>
            </a:r>
          </a:p>
          <a:p>
            <a:pPr marL="0" marR="0" lvl="0" indent="0" algn="l" rtl="0">
              <a:lnSpc>
                <a:spcPct val="90000"/>
              </a:lnSpc>
              <a:spcBef>
                <a:spcPts val="0"/>
              </a:spcBef>
              <a:spcAft>
                <a:spcPts val="0"/>
              </a:spcAft>
              <a:buClr>
                <a:srgbClr val="103D64"/>
              </a:buClr>
              <a:buSzPts val="1400"/>
              <a:buFont typeface="Quattrocento Sans"/>
              <a:buNone/>
            </a:pPr>
            <a:endParaRPr lang="en-US" dirty="0"/>
          </a:p>
          <a:p>
            <a:pPr marL="0" marR="0" lvl="0" indent="0" algn="l" rtl="0">
              <a:lnSpc>
                <a:spcPct val="90000"/>
              </a:lnSpc>
              <a:spcBef>
                <a:spcPts val="0"/>
              </a:spcBef>
              <a:spcAft>
                <a:spcPts val="0"/>
              </a:spcAft>
              <a:buClr>
                <a:srgbClr val="103D64"/>
              </a:buClr>
              <a:buSzPts val="1400"/>
              <a:buFont typeface="Quattrocento Sans"/>
              <a:buNone/>
            </a:pPr>
            <a:endParaRPr lang="en-US" dirty="0"/>
          </a:p>
          <a:p>
            <a:pPr marL="0" marR="0" lvl="0" indent="0" algn="l" rtl="0">
              <a:lnSpc>
                <a:spcPct val="90000"/>
              </a:lnSpc>
              <a:spcBef>
                <a:spcPts val="0"/>
              </a:spcBef>
              <a:spcAft>
                <a:spcPts val="0"/>
              </a:spcAft>
              <a:buClr>
                <a:srgbClr val="103D64"/>
              </a:buClr>
              <a:buSzPts val="1400"/>
              <a:buFont typeface="Quattrocento Sans"/>
              <a:buNone/>
            </a:pPr>
            <a:endParaRPr lang="en-US" dirty="0"/>
          </a:p>
          <a:p>
            <a:pPr marL="0" marR="0" lvl="0" indent="0" algn="l" rtl="0">
              <a:lnSpc>
                <a:spcPct val="90000"/>
              </a:lnSpc>
              <a:spcBef>
                <a:spcPts val="0"/>
              </a:spcBef>
              <a:spcAft>
                <a:spcPts val="0"/>
              </a:spcAft>
              <a:buClr>
                <a:srgbClr val="103D64"/>
              </a:buClr>
              <a:buSzPts val="1400"/>
              <a:buFont typeface="Quattrocento Sans"/>
              <a:buNone/>
            </a:pPr>
            <a:endParaRPr lang="en-US" dirty="0"/>
          </a:p>
          <a:p>
            <a:pPr marL="0" marR="0" lvl="0" indent="0" algn="l" rtl="0">
              <a:lnSpc>
                <a:spcPct val="90000"/>
              </a:lnSpc>
              <a:spcBef>
                <a:spcPts val="0"/>
              </a:spcBef>
              <a:spcAft>
                <a:spcPts val="0"/>
              </a:spcAft>
              <a:buClr>
                <a:srgbClr val="103D64"/>
              </a:buClr>
              <a:buSzPts val="1400"/>
              <a:buFont typeface="Quattrocento Sans"/>
              <a:buNone/>
            </a:pPr>
            <a:r>
              <a:rPr lang="en-US" dirty="0"/>
              <a:t>Angry if you disagree </a:t>
            </a:r>
            <a:endParaRPr dirty="0"/>
          </a:p>
        </p:txBody>
      </p:sp>
      <p:pic>
        <p:nvPicPr>
          <p:cNvPr id="99" name="Google Shape;99;p2"/>
          <p:cNvPicPr preferRelativeResize="0"/>
          <p:nvPr/>
        </p:nvPicPr>
        <p:blipFill rotWithShape="1">
          <a:blip r:embed="rId3">
            <a:alphaModFix/>
          </a:blip>
          <a:srcRect/>
          <a:stretch/>
        </p:blipFill>
        <p:spPr>
          <a:xfrm>
            <a:off x="7978775" y="431800"/>
            <a:ext cx="909637" cy="193675"/>
          </a:xfrm>
          <a:prstGeom prst="rect">
            <a:avLst/>
          </a:prstGeom>
          <a:noFill/>
          <a:ln>
            <a:noFill/>
          </a:ln>
        </p:spPr>
      </p:pic>
      <p:pic>
        <p:nvPicPr>
          <p:cNvPr id="100" name="Google Shape;100;p2"/>
          <p:cNvPicPr preferRelativeResize="0"/>
          <p:nvPr/>
        </p:nvPicPr>
        <p:blipFill rotWithShape="1">
          <a:blip r:embed="rId4">
            <a:alphaModFix/>
          </a:blip>
          <a:srcRect/>
          <a:stretch/>
        </p:blipFill>
        <p:spPr>
          <a:xfrm>
            <a:off x="8051800" y="4803775"/>
            <a:ext cx="836612" cy="127000"/>
          </a:xfrm>
          <a:prstGeom prst="rect">
            <a:avLst/>
          </a:prstGeom>
          <a:noFill/>
          <a:ln>
            <a:noFill/>
          </a:ln>
        </p:spPr>
      </p:pic>
      <p:pic>
        <p:nvPicPr>
          <p:cNvPr id="101" name="Google Shape;101;p2"/>
          <p:cNvPicPr preferRelativeResize="0"/>
          <p:nvPr/>
        </p:nvPicPr>
        <p:blipFill rotWithShape="1">
          <a:blip r:embed="rId5">
            <a:alphaModFix/>
          </a:blip>
          <a:srcRect/>
          <a:stretch/>
        </p:blipFill>
        <p:spPr>
          <a:xfrm>
            <a:off x="414337" y="274637"/>
            <a:ext cx="1374775" cy="411162"/>
          </a:xfrm>
          <a:prstGeom prst="rect">
            <a:avLst/>
          </a:prstGeom>
          <a:noFill/>
          <a:ln>
            <a:noFill/>
          </a:ln>
        </p:spPr>
      </p:pic>
      <p:pic>
        <p:nvPicPr>
          <p:cNvPr id="1026" name="Picture 2" descr="Key Kubernetes Concepts. Cloud computing, containerization, and… | by Jeff  Hale | Towards Data Science">
            <a:extLst>
              <a:ext uri="{FF2B5EF4-FFF2-40B4-BE49-F238E27FC236}">
                <a16:creationId xmlns:a16="http://schemas.microsoft.com/office/drawing/2014/main" id="{2753F2BB-B08F-4544-AD99-88F00D364B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4106" y="1562100"/>
            <a:ext cx="2286000" cy="1733550"/>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Thumbs up sign outline">
            <a:extLst>
              <a:ext uri="{FF2B5EF4-FFF2-40B4-BE49-F238E27FC236}">
                <a16:creationId xmlns:a16="http://schemas.microsoft.com/office/drawing/2014/main" id="{FCF10841-3155-4BFC-9DE3-4482DC81BB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32819" y="1925637"/>
            <a:ext cx="914400" cy="914400"/>
          </a:xfrm>
          <a:prstGeom prst="rect">
            <a:avLst/>
          </a:prstGeom>
        </p:spPr>
      </p:pic>
      <p:pic>
        <p:nvPicPr>
          <p:cNvPr id="5" name="Graphic 4" descr="Angry face outline outline">
            <a:extLst>
              <a:ext uri="{FF2B5EF4-FFF2-40B4-BE49-F238E27FC236}">
                <a16:creationId xmlns:a16="http://schemas.microsoft.com/office/drawing/2014/main" id="{E6747CED-D5F7-41B2-B1CB-7442D29EFF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04697" y="2966107"/>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anim calcmode="lin" valueType="num">
                                      <p:cBhvr additive="base">
                                        <p:cTn id="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7">
                                            <p:txEl>
                                              <p:pRg st="5" end="5"/>
                                            </p:txEl>
                                          </p:spTgt>
                                        </p:tgtEl>
                                        <p:attrNameLst>
                                          <p:attrName>style.visibility</p:attrName>
                                        </p:attrNameLst>
                                      </p:cBhvr>
                                      <p:to>
                                        <p:strVal val="visible"/>
                                      </p:to>
                                    </p:set>
                                    <p:anim calcmode="lin" valueType="num">
                                      <p:cBhvr additive="base">
                                        <p:cTn id="17" dur="500" fill="hold"/>
                                        <p:tgtEl>
                                          <p:spTgt spid="97">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7">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288925" y="1133475"/>
            <a:ext cx="7634287" cy="58896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03D64"/>
              </a:buClr>
              <a:buSzPts val="3200"/>
              <a:buFont typeface="Quattrocento Sans"/>
              <a:buNone/>
            </a:pPr>
            <a:r>
              <a:rPr lang="en-US" sz="3200" b="0" i="0" u="none" dirty="0">
                <a:solidFill>
                  <a:srgbClr val="103D64"/>
                </a:solidFill>
                <a:latin typeface="Quattrocento Sans"/>
                <a:ea typeface="Quattrocento Sans"/>
                <a:cs typeface="Quattrocento Sans"/>
                <a:sym typeface="Quattrocento Sans"/>
              </a:rPr>
              <a:t>Kubernetes – as first</a:t>
            </a:r>
            <a:endParaRPr dirty="0"/>
          </a:p>
        </p:txBody>
      </p:sp>
      <p:sp>
        <p:nvSpPr>
          <p:cNvPr id="108" name="Google Shape;108;p3"/>
          <p:cNvSpPr txBox="1"/>
          <p:nvPr/>
        </p:nvSpPr>
        <p:spPr>
          <a:xfrm>
            <a:off x="303212" y="1722437"/>
            <a:ext cx="7620000" cy="29591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1000"/>
              </a:spcBef>
              <a:spcAft>
                <a:spcPts val="0"/>
              </a:spcAft>
              <a:buClr>
                <a:srgbClr val="103D64"/>
              </a:buClr>
              <a:buSzPts val="1400"/>
              <a:buFont typeface="Arial" panose="020B0604020202020204" pitchFamily="34" charset="0"/>
              <a:buChar char="•"/>
            </a:pPr>
            <a:r>
              <a:rPr lang="en-GB" dirty="0">
                <a:solidFill>
                  <a:srgbClr val="424242"/>
                </a:solidFill>
                <a:latin typeface="Open Sans" panose="020B0606030504020204" pitchFamily="34" charset="0"/>
              </a:rPr>
              <a:t>Huge community</a:t>
            </a:r>
          </a:p>
          <a:p>
            <a:pPr marL="285750" marR="0" lvl="0" indent="-285750" algn="l" rtl="0">
              <a:lnSpc>
                <a:spcPct val="90000"/>
              </a:lnSpc>
              <a:spcBef>
                <a:spcPts val="1000"/>
              </a:spcBef>
              <a:spcAft>
                <a:spcPts val="0"/>
              </a:spcAft>
              <a:buClr>
                <a:srgbClr val="103D64"/>
              </a:buClr>
              <a:buSzPts val="1400"/>
              <a:buFont typeface="Arial" panose="020B0604020202020204" pitchFamily="34" charset="0"/>
              <a:buChar char="•"/>
            </a:pPr>
            <a:r>
              <a:rPr lang="en-GB" dirty="0">
                <a:solidFill>
                  <a:srgbClr val="424242"/>
                </a:solidFill>
                <a:latin typeface="Open Sans" panose="020B0606030504020204" pitchFamily="34" charset="0"/>
              </a:rPr>
              <a:t>T</a:t>
            </a:r>
            <a:r>
              <a:rPr lang="en-GB" b="0" i="0" dirty="0">
                <a:solidFill>
                  <a:srgbClr val="424242"/>
                </a:solidFill>
                <a:effectLst/>
                <a:latin typeface="Open Sans" panose="020B0606030504020204" pitchFamily="34" charset="0"/>
              </a:rPr>
              <a:t>he most powerful application platform for containerized workloads</a:t>
            </a:r>
          </a:p>
          <a:p>
            <a:pPr marL="285750" marR="0" lvl="0" indent="-285750" algn="l" rtl="0">
              <a:lnSpc>
                <a:spcPct val="90000"/>
              </a:lnSpc>
              <a:spcBef>
                <a:spcPts val="1000"/>
              </a:spcBef>
              <a:spcAft>
                <a:spcPts val="0"/>
              </a:spcAft>
              <a:buClr>
                <a:srgbClr val="103D64"/>
              </a:buClr>
              <a:buSzPts val="1400"/>
              <a:buFont typeface="Arial" panose="020B0604020202020204" pitchFamily="34" charset="0"/>
              <a:buChar char="•"/>
            </a:pPr>
            <a:r>
              <a:rPr lang="en-GB" dirty="0">
                <a:solidFill>
                  <a:srgbClr val="424242"/>
                </a:solidFill>
                <a:latin typeface="Open Sans" panose="020B0606030504020204" pitchFamily="34" charset="0"/>
              </a:rPr>
              <a:t>Multi-cloud capability</a:t>
            </a:r>
          </a:p>
          <a:p>
            <a:pPr marL="285750" marR="0" lvl="0" indent="-285750" algn="l" rtl="0">
              <a:lnSpc>
                <a:spcPct val="90000"/>
              </a:lnSpc>
              <a:spcBef>
                <a:spcPts val="1000"/>
              </a:spcBef>
              <a:spcAft>
                <a:spcPts val="0"/>
              </a:spcAft>
              <a:buClr>
                <a:srgbClr val="103D64"/>
              </a:buClr>
              <a:buSzPts val="1400"/>
              <a:buFont typeface="Arial" panose="020B0604020202020204" pitchFamily="34" charset="0"/>
              <a:buChar char="•"/>
            </a:pPr>
            <a:r>
              <a:rPr lang="en-GB" b="0" i="0" dirty="0">
                <a:solidFill>
                  <a:srgbClr val="424242"/>
                </a:solidFill>
                <a:effectLst/>
                <a:latin typeface="Open Sans" panose="020B0606030504020204" pitchFamily="34" charset="0"/>
              </a:rPr>
              <a:t>Open source</a:t>
            </a:r>
          </a:p>
          <a:p>
            <a:pPr marL="285750" marR="0" lvl="0" indent="-285750" algn="l" rtl="0">
              <a:lnSpc>
                <a:spcPct val="90000"/>
              </a:lnSpc>
              <a:spcBef>
                <a:spcPts val="1000"/>
              </a:spcBef>
              <a:spcAft>
                <a:spcPts val="0"/>
              </a:spcAft>
              <a:buClr>
                <a:srgbClr val="103D64"/>
              </a:buClr>
              <a:buSzPts val="1400"/>
              <a:buFont typeface="Arial" panose="020B0604020202020204" pitchFamily="34" charset="0"/>
              <a:buChar char="•"/>
            </a:pPr>
            <a:r>
              <a:rPr lang="en-GB" dirty="0">
                <a:solidFill>
                  <a:srgbClr val="424242"/>
                </a:solidFill>
                <a:latin typeface="Open Sans" panose="020B0606030504020204" pitchFamily="34" charset="0"/>
              </a:rPr>
              <a:t>Proven and battle-tested</a:t>
            </a:r>
          </a:p>
          <a:p>
            <a:pPr marL="285750" marR="0" lvl="0" indent="-285750" algn="l" rtl="0">
              <a:lnSpc>
                <a:spcPct val="90000"/>
              </a:lnSpc>
              <a:spcBef>
                <a:spcPts val="1000"/>
              </a:spcBef>
              <a:spcAft>
                <a:spcPts val="0"/>
              </a:spcAft>
              <a:buClr>
                <a:srgbClr val="103D64"/>
              </a:buClr>
              <a:buSzPts val="1400"/>
              <a:buFont typeface="Arial" panose="020B0604020202020204" pitchFamily="34" charset="0"/>
              <a:buChar char="•"/>
            </a:pPr>
            <a:r>
              <a:rPr lang="en-GB" b="0" i="0" dirty="0">
                <a:solidFill>
                  <a:srgbClr val="424242"/>
                </a:solidFill>
                <a:effectLst/>
                <a:latin typeface="Open Sans" panose="020B0606030504020204" pitchFamily="34" charset="0"/>
              </a:rPr>
              <a:t>Market leader</a:t>
            </a:r>
          </a:p>
          <a:p>
            <a:pPr marL="285750" marR="0" lvl="0" indent="-285750" algn="l" rtl="0">
              <a:lnSpc>
                <a:spcPct val="90000"/>
              </a:lnSpc>
              <a:spcBef>
                <a:spcPts val="1000"/>
              </a:spcBef>
              <a:spcAft>
                <a:spcPts val="0"/>
              </a:spcAft>
              <a:buClr>
                <a:srgbClr val="103D64"/>
              </a:buClr>
              <a:buSzPts val="1400"/>
              <a:buFont typeface="Arial" panose="020B0604020202020204" pitchFamily="34" charset="0"/>
              <a:buChar char="•"/>
            </a:pPr>
            <a:endParaRPr lang="en-GB" dirty="0"/>
          </a:p>
        </p:txBody>
      </p:sp>
      <p:pic>
        <p:nvPicPr>
          <p:cNvPr id="109" name="Google Shape;109;p3"/>
          <p:cNvPicPr preferRelativeResize="0"/>
          <p:nvPr/>
        </p:nvPicPr>
        <p:blipFill rotWithShape="1">
          <a:blip r:embed="rId3">
            <a:alphaModFix/>
          </a:blip>
          <a:srcRect/>
          <a:stretch/>
        </p:blipFill>
        <p:spPr>
          <a:xfrm>
            <a:off x="7981950" y="431800"/>
            <a:ext cx="906462" cy="193675"/>
          </a:xfrm>
          <a:prstGeom prst="rect">
            <a:avLst/>
          </a:prstGeom>
          <a:noFill/>
          <a:ln>
            <a:noFill/>
          </a:ln>
        </p:spPr>
      </p:pic>
      <p:pic>
        <p:nvPicPr>
          <p:cNvPr id="110" name="Google Shape;110;p3"/>
          <p:cNvPicPr preferRelativeResize="0"/>
          <p:nvPr/>
        </p:nvPicPr>
        <p:blipFill rotWithShape="1">
          <a:blip r:embed="rId4">
            <a:alphaModFix/>
          </a:blip>
          <a:srcRect/>
          <a:stretch/>
        </p:blipFill>
        <p:spPr>
          <a:xfrm>
            <a:off x="8051800" y="4803775"/>
            <a:ext cx="836612" cy="127000"/>
          </a:xfrm>
          <a:prstGeom prst="rect">
            <a:avLst/>
          </a:prstGeom>
          <a:noFill/>
          <a:ln>
            <a:noFill/>
          </a:ln>
        </p:spPr>
      </p:pic>
      <p:pic>
        <p:nvPicPr>
          <p:cNvPr id="111" name="Google Shape;111;p3"/>
          <p:cNvPicPr preferRelativeResize="0"/>
          <p:nvPr/>
        </p:nvPicPr>
        <p:blipFill rotWithShape="1">
          <a:blip r:embed="rId5">
            <a:alphaModFix/>
          </a:blip>
          <a:srcRect/>
          <a:stretch/>
        </p:blipFill>
        <p:spPr>
          <a:xfrm>
            <a:off x="414337" y="274637"/>
            <a:ext cx="1374775" cy="411162"/>
          </a:xfrm>
          <a:prstGeom prst="rect">
            <a:avLst/>
          </a:prstGeom>
          <a:noFill/>
          <a:ln>
            <a:noFill/>
          </a:ln>
        </p:spPr>
      </p:pic>
    </p:spTree>
    <p:extLst>
      <p:ext uri="{BB962C8B-B14F-4D97-AF65-F5344CB8AC3E}">
        <p14:creationId xmlns:p14="http://schemas.microsoft.com/office/powerpoint/2010/main" val="254926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288925" y="1133475"/>
            <a:ext cx="7634287" cy="58896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03D64"/>
              </a:buClr>
              <a:buSzPts val="3200"/>
              <a:buFont typeface="Quattrocento Sans"/>
              <a:buNone/>
            </a:pPr>
            <a:r>
              <a:rPr lang="en-US" sz="3200" b="0" i="0" u="none" dirty="0">
                <a:solidFill>
                  <a:srgbClr val="103D64"/>
                </a:solidFill>
                <a:latin typeface="Quattrocento Sans"/>
                <a:ea typeface="Quattrocento Sans"/>
                <a:cs typeface="Quattrocento Sans"/>
                <a:sym typeface="Quattrocento Sans"/>
              </a:rPr>
              <a:t>Kubernetes</a:t>
            </a:r>
            <a:endParaRPr dirty="0"/>
          </a:p>
        </p:txBody>
      </p:sp>
      <p:sp>
        <p:nvSpPr>
          <p:cNvPr id="108" name="Google Shape;108;p3"/>
          <p:cNvSpPr txBox="1"/>
          <p:nvPr/>
        </p:nvSpPr>
        <p:spPr>
          <a:xfrm>
            <a:off x="303212" y="1722437"/>
            <a:ext cx="7620000" cy="29591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1000"/>
              </a:spcBef>
              <a:spcAft>
                <a:spcPts val="0"/>
              </a:spcAft>
              <a:buClr>
                <a:srgbClr val="103D64"/>
              </a:buClr>
              <a:buSzPts val="1400"/>
              <a:buFont typeface="Arial" panose="020B0604020202020204" pitchFamily="34" charset="0"/>
              <a:buChar char="•"/>
            </a:pPr>
            <a:r>
              <a:rPr lang="en-GB" dirty="0">
                <a:solidFill>
                  <a:srgbClr val="424242"/>
                </a:solidFill>
                <a:latin typeface="Open Sans" panose="020B0606030504020204" pitchFamily="34" charset="0"/>
                <a:ea typeface="Open Sans" panose="020B0606030504020204" pitchFamily="34" charset="0"/>
                <a:cs typeface="Open Sans" panose="020B0606030504020204" pitchFamily="34" charset="0"/>
              </a:rPr>
              <a:t>Learning curve of complexity </a:t>
            </a:r>
          </a:p>
          <a:p>
            <a:pPr marL="285750" marR="0" lvl="0" indent="-285750" algn="l" rtl="0">
              <a:lnSpc>
                <a:spcPct val="90000"/>
              </a:lnSpc>
              <a:spcBef>
                <a:spcPts val="1000"/>
              </a:spcBef>
              <a:spcAft>
                <a:spcPts val="0"/>
              </a:spcAft>
              <a:buClr>
                <a:srgbClr val="103D64"/>
              </a:buClr>
              <a:buSzPts val="1400"/>
              <a:buFont typeface="Arial" panose="020B0604020202020204" pitchFamily="34" charset="0"/>
              <a:buChar char="•"/>
            </a:pPr>
            <a:r>
              <a:rPr lang="en-GB" dirty="0">
                <a:solidFill>
                  <a:srgbClr val="424242"/>
                </a:solidFill>
                <a:latin typeface="Open Sans" panose="020B0606030504020204" pitchFamily="34" charset="0"/>
                <a:ea typeface="Open Sans" panose="020B0606030504020204" pitchFamily="34" charset="0"/>
                <a:cs typeface="Open Sans" panose="020B0606030504020204" pitchFamily="34" charset="0"/>
              </a:rPr>
              <a:t>Kubernetes sits on top of infrastructure</a:t>
            </a:r>
          </a:p>
          <a:p>
            <a:pPr marL="285750" marR="0" lvl="0" indent="-285750" algn="l" rtl="0">
              <a:lnSpc>
                <a:spcPct val="90000"/>
              </a:lnSpc>
              <a:spcBef>
                <a:spcPts val="1000"/>
              </a:spcBef>
              <a:spcAft>
                <a:spcPts val="0"/>
              </a:spcAft>
              <a:buClr>
                <a:srgbClr val="103D64"/>
              </a:buClr>
              <a:buSzPts val="1400"/>
              <a:buFont typeface="Arial" panose="020B0604020202020204" pitchFamily="34" charset="0"/>
              <a:buChar char="•"/>
            </a:pPr>
            <a:r>
              <a:rPr lang="en-GB" dirty="0">
                <a:solidFill>
                  <a:srgbClr val="424242"/>
                </a:solidFill>
                <a:latin typeface="Open Sans" panose="020B0606030504020204" pitchFamily="34" charset="0"/>
                <a:ea typeface="Open Sans" panose="020B0606030504020204" pitchFamily="34" charset="0"/>
                <a:cs typeface="Open Sans" panose="020B0606030504020204" pitchFamily="34" charset="0"/>
              </a:rPr>
              <a:t>Add complexity, cost, speed</a:t>
            </a:r>
          </a:p>
          <a:p>
            <a:pPr marL="285750" marR="0" lvl="0" indent="-285750" algn="l" rtl="0">
              <a:lnSpc>
                <a:spcPct val="90000"/>
              </a:lnSpc>
              <a:spcBef>
                <a:spcPts val="1000"/>
              </a:spcBef>
              <a:spcAft>
                <a:spcPts val="0"/>
              </a:spcAft>
              <a:buClr>
                <a:srgbClr val="103D64"/>
              </a:buClr>
              <a:buSzPts val="140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Developers want focus on business problems</a:t>
            </a:r>
          </a:p>
        </p:txBody>
      </p:sp>
      <p:pic>
        <p:nvPicPr>
          <p:cNvPr id="109" name="Google Shape;109;p3"/>
          <p:cNvPicPr preferRelativeResize="0"/>
          <p:nvPr/>
        </p:nvPicPr>
        <p:blipFill rotWithShape="1">
          <a:blip r:embed="rId3">
            <a:alphaModFix/>
          </a:blip>
          <a:srcRect/>
          <a:stretch/>
        </p:blipFill>
        <p:spPr>
          <a:xfrm>
            <a:off x="7981950" y="431800"/>
            <a:ext cx="906462" cy="193675"/>
          </a:xfrm>
          <a:prstGeom prst="rect">
            <a:avLst/>
          </a:prstGeom>
          <a:noFill/>
          <a:ln>
            <a:noFill/>
          </a:ln>
        </p:spPr>
      </p:pic>
      <p:pic>
        <p:nvPicPr>
          <p:cNvPr id="110" name="Google Shape;110;p3"/>
          <p:cNvPicPr preferRelativeResize="0"/>
          <p:nvPr/>
        </p:nvPicPr>
        <p:blipFill rotWithShape="1">
          <a:blip r:embed="rId4">
            <a:alphaModFix/>
          </a:blip>
          <a:srcRect/>
          <a:stretch/>
        </p:blipFill>
        <p:spPr>
          <a:xfrm>
            <a:off x="8051800" y="4803775"/>
            <a:ext cx="836612" cy="127000"/>
          </a:xfrm>
          <a:prstGeom prst="rect">
            <a:avLst/>
          </a:prstGeom>
          <a:noFill/>
          <a:ln>
            <a:noFill/>
          </a:ln>
        </p:spPr>
      </p:pic>
      <p:pic>
        <p:nvPicPr>
          <p:cNvPr id="111" name="Google Shape;111;p3"/>
          <p:cNvPicPr preferRelativeResize="0"/>
          <p:nvPr/>
        </p:nvPicPr>
        <p:blipFill rotWithShape="1">
          <a:blip r:embed="rId5">
            <a:alphaModFix/>
          </a:blip>
          <a:srcRect/>
          <a:stretch/>
        </p:blipFill>
        <p:spPr>
          <a:xfrm>
            <a:off x="414337" y="274637"/>
            <a:ext cx="1374775" cy="411162"/>
          </a:xfrm>
          <a:prstGeom prst="rect">
            <a:avLst/>
          </a:prstGeom>
          <a:noFill/>
          <a:ln>
            <a:noFill/>
          </a:ln>
        </p:spPr>
      </p:pic>
    </p:spTree>
    <p:extLst>
      <p:ext uri="{BB962C8B-B14F-4D97-AF65-F5344CB8AC3E}">
        <p14:creationId xmlns:p14="http://schemas.microsoft.com/office/powerpoint/2010/main" val="2885476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288925" y="1133475"/>
            <a:ext cx="7634287" cy="58896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103D64"/>
              </a:buClr>
              <a:buSzPts val="3200"/>
              <a:buFont typeface="Quattrocento Sans"/>
              <a:buNone/>
            </a:pPr>
            <a:r>
              <a:rPr lang="en-US" sz="3200" b="0" i="0" u="none" dirty="0">
                <a:solidFill>
                  <a:srgbClr val="103D64"/>
                </a:solidFill>
                <a:latin typeface="Quattrocento Sans"/>
                <a:ea typeface="Quattrocento Sans"/>
                <a:cs typeface="Quattrocento Sans"/>
                <a:sym typeface="Quattrocento Sans"/>
              </a:rPr>
              <a:t>Kubernetes disadvantages</a:t>
            </a:r>
            <a:endParaRPr dirty="0"/>
          </a:p>
        </p:txBody>
      </p:sp>
      <p:sp>
        <p:nvSpPr>
          <p:cNvPr id="108" name="Google Shape;108;p3"/>
          <p:cNvSpPr txBox="1"/>
          <p:nvPr/>
        </p:nvSpPr>
        <p:spPr>
          <a:xfrm>
            <a:off x="303212" y="1722437"/>
            <a:ext cx="7620000" cy="29591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1000"/>
              </a:spcBef>
              <a:spcAft>
                <a:spcPts val="0"/>
              </a:spcAft>
              <a:buClr>
                <a:srgbClr val="103D64"/>
              </a:buClr>
              <a:buSzPts val="1400"/>
              <a:buFont typeface="Arial" panose="020B0604020202020204" pitchFamily="34" charset="0"/>
              <a:buChar char="•"/>
            </a:pPr>
            <a:r>
              <a:rPr lang="en-GB" dirty="0">
                <a:solidFill>
                  <a:srgbClr val="424242"/>
                </a:solidFill>
                <a:latin typeface="Open Sans" panose="020B0606030504020204" pitchFamily="34" charset="0"/>
              </a:rPr>
              <a:t>Overkill for simple applications</a:t>
            </a:r>
          </a:p>
          <a:p>
            <a:pPr marL="285750" marR="0" lvl="0" indent="-285750" algn="l" rtl="0">
              <a:lnSpc>
                <a:spcPct val="90000"/>
              </a:lnSpc>
              <a:spcBef>
                <a:spcPts val="1000"/>
              </a:spcBef>
              <a:spcAft>
                <a:spcPts val="0"/>
              </a:spcAft>
              <a:buClr>
                <a:srgbClr val="103D64"/>
              </a:buClr>
              <a:buSzPts val="1400"/>
              <a:buFont typeface="Arial" panose="020B0604020202020204" pitchFamily="34" charset="0"/>
              <a:buChar char="•"/>
            </a:pPr>
            <a:r>
              <a:rPr lang="en-GB" b="0" i="0" dirty="0">
                <a:solidFill>
                  <a:srgbClr val="424242"/>
                </a:solidFill>
                <a:effectLst/>
                <a:latin typeface="Open Sans" panose="020B0606030504020204" pitchFamily="34" charset="0"/>
              </a:rPr>
              <a:t>Very complex and can reduce productivity</a:t>
            </a:r>
          </a:p>
          <a:p>
            <a:pPr marL="285750" marR="0" lvl="0" indent="-285750" algn="l" rtl="0">
              <a:lnSpc>
                <a:spcPct val="90000"/>
              </a:lnSpc>
              <a:spcBef>
                <a:spcPts val="1000"/>
              </a:spcBef>
              <a:spcAft>
                <a:spcPts val="0"/>
              </a:spcAft>
              <a:buClr>
                <a:srgbClr val="103D64"/>
              </a:buClr>
              <a:buSzPts val="1400"/>
              <a:buFont typeface="Arial" panose="020B0604020202020204" pitchFamily="34" charset="0"/>
              <a:buChar char="•"/>
            </a:pPr>
            <a:r>
              <a:rPr lang="en-GB" dirty="0">
                <a:solidFill>
                  <a:srgbClr val="424242"/>
                </a:solidFill>
                <a:latin typeface="Open Sans" panose="020B0606030504020204" pitchFamily="34" charset="0"/>
              </a:rPr>
              <a:t>More expensive than its alternatives (dedicated team members)</a:t>
            </a:r>
          </a:p>
          <a:p>
            <a:pPr marL="285750" marR="0" lvl="0" indent="-285750" algn="l" rtl="0">
              <a:lnSpc>
                <a:spcPct val="90000"/>
              </a:lnSpc>
              <a:spcBef>
                <a:spcPts val="1000"/>
              </a:spcBef>
              <a:spcAft>
                <a:spcPts val="0"/>
              </a:spcAft>
              <a:buClr>
                <a:srgbClr val="103D64"/>
              </a:buClr>
              <a:buSzPts val="1400"/>
              <a:buFont typeface="Arial" panose="020B0604020202020204" pitchFamily="34" charset="0"/>
              <a:buChar char="•"/>
            </a:pPr>
            <a:r>
              <a:rPr lang="en-GB" dirty="0">
                <a:solidFill>
                  <a:srgbClr val="424242"/>
                </a:solidFill>
                <a:latin typeface="Open Sans" panose="020B0606030504020204" pitchFamily="34" charset="0"/>
              </a:rPr>
              <a:t>Diverse knowledge needed</a:t>
            </a:r>
          </a:p>
          <a:p>
            <a:pPr marL="285750" marR="0" lvl="0" indent="-285750" algn="l" rtl="0">
              <a:lnSpc>
                <a:spcPct val="90000"/>
              </a:lnSpc>
              <a:spcBef>
                <a:spcPts val="1000"/>
              </a:spcBef>
              <a:spcAft>
                <a:spcPts val="0"/>
              </a:spcAft>
              <a:buClr>
                <a:srgbClr val="103D64"/>
              </a:buClr>
              <a:buSzPts val="1400"/>
              <a:buFont typeface="Arial" panose="020B0604020202020204" pitchFamily="34" charset="0"/>
              <a:buChar char="•"/>
            </a:pPr>
            <a:r>
              <a:rPr lang="en-GB" dirty="0">
                <a:solidFill>
                  <a:srgbClr val="424242"/>
                </a:solidFill>
                <a:latin typeface="Open Sans" panose="020B0606030504020204" pitchFamily="34" charset="0"/>
              </a:rPr>
              <a:t>Infrastructure may cost more than planned - </a:t>
            </a:r>
            <a:r>
              <a:rPr lang="en-US" dirty="0">
                <a:hlinkClick r:id="rId3"/>
              </a:rPr>
              <a:t>Kubernetes instance calculator (learnk8s.io)</a:t>
            </a:r>
            <a:endParaRPr lang="en-GB" dirty="0">
              <a:solidFill>
                <a:srgbClr val="424242"/>
              </a:solidFill>
              <a:latin typeface="Open Sans" panose="020B0606030504020204" pitchFamily="34" charset="0"/>
            </a:endParaRPr>
          </a:p>
        </p:txBody>
      </p:sp>
      <p:pic>
        <p:nvPicPr>
          <p:cNvPr id="109" name="Google Shape;109;p3"/>
          <p:cNvPicPr preferRelativeResize="0"/>
          <p:nvPr/>
        </p:nvPicPr>
        <p:blipFill rotWithShape="1">
          <a:blip r:embed="rId4">
            <a:alphaModFix/>
          </a:blip>
          <a:srcRect/>
          <a:stretch/>
        </p:blipFill>
        <p:spPr>
          <a:xfrm>
            <a:off x="7981950" y="431800"/>
            <a:ext cx="906462" cy="193675"/>
          </a:xfrm>
          <a:prstGeom prst="rect">
            <a:avLst/>
          </a:prstGeom>
          <a:noFill/>
          <a:ln>
            <a:noFill/>
          </a:ln>
        </p:spPr>
      </p:pic>
      <p:pic>
        <p:nvPicPr>
          <p:cNvPr id="110" name="Google Shape;110;p3"/>
          <p:cNvPicPr preferRelativeResize="0"/>
          <p:nvPr/>
        </p:nvPicPr>
        <p:blipFill rotWithShape="1">
          <a:blip r:embed="rId5">
            <a:alphaModFix/>
          </a:blip>
          <a:srcRect/>
          <a:stretch/>
        </p:blipFill>
        <p:spPr>
          <a:xfrm>
            <a:off x="8051800" y="4803775"/>
            <a:ext cx="836612" cy="127000"/>
          </a:xfrm>
          <a:prstGeom prst="rect">
            <a:avLst/>
          </a:prstGeom>
          <a:noFill/>
          <a:ln>
            <a:noFill/>
          </a:ln>
        </p:spPr>
      </p:pic>
      <p:pic>
        <p:nvPicPr>
          <p:cNvPr id="111" name="Google Shape;111;p3"/>
          <p:cNvPicPr preferRelativeResize="0"/>
          <p:nvPr/>
        </p:nvPicPr>
        <p:blipFill rotWithShape="1">
          <a:blip r:embed="rId6">
            <a:alphaModFix/>
          </a:blip>
          <a:srcRect/>
          <a:stretch/>
        </p:blipFill>
        <p:spPr>
          <a:xfrm>
            <a:off x="414337" y="274637"/>
            <a:ext cx="1374775" cy="411162"/>
          </a:xfrm>
          <a:prstGeom prst="rect">
            <a:avLst/>
          </a:prstGeom>
          <a:noFill/>
          <a:ln>
            <a:noFill/>
          </a:ln>
        </p:spPr>
      </p:pic>
    </p:spTree>
    <p:extLst>
      <p:ext uri="{BB962C8B-B14F-4D97-AF65-F5344CB8AC3E}">
        <p14:creationId xmlns:p14="http://schemas.microsoft.com/office/powerpoint/2010/main" val="2693341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p:nvPr/>
        </p:nvSpPr>
        <p:spPr>
          <a:xfrm>
            <a:off x="5419725" y="0"/>
            <a:ext cx="3724275" cy="5143500"/>
          </a:xfrm>
          <a:prstGeom prst="rect">
            <a:avLst/>
          </a:prstGeom>
          <a:solidFill>
            <a:srgbClr val="103D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95" name="Google Shape;95;p2"/>
          <p:cNvSpPr txBox="1"/>
          <p:nvPr/>
        </p:nvSpPr>
        <p:spPr>
          <a:xfrm>
            <a:off x="288925" y="1133475"/>
            <a:ext cx="4759325" cy="58896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103D64"/>
              </a:buClr>
              <a:buSzPts val="3200"/>
              <a:buFont typeface="Quattrocento Sans"/>
              <a:buNone/>
            </a:pPr>
            <a:r>
              <a:rPr lang="en-US" sz="3200" b="0" i="0" u="none" dirty="0">
                <a:solidFill>
                  <a:srgbClr val="103D64"/>
                </a:solidFill>
                <a:latin typeface="Quattrocento Sans"/>
                <a:ea typeface="Quattrocento Sans"/>
                <a:cs typeface="Quattrocento Sans"/>
                <a:sym typeface="Quattrocento Sans"/>
              </a:rPr>
              <a:t>Azure Container Apps</a:t>
            </a:r>
            <a:endParaRPr dirty="0"/>
          </a:p>
        </p:txBody>
      </p:sp>
      <p:sp>
        <p:nvSpPr>
          <p:cNvPr id="96" name="Google Shape;96;p2"/>
          <p:cNvSpPr txBox="1"/>
          <p:nvPr/>
        </p:nvSpPr>
        <p:spPr>
          <a:xfrm>
            <a:off x="288925" y="1708150"/>
            <a:ext cx="4759325" cy="55721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03D64"/>
              </a:buClr>
              <a:buSzPts val="2000"/>
              <a:buFont typeface="Quattrocento Sans"/>
              <a:buNone/>
            </a:pPr>
            <a:endParaRPr dirty="0"/>
          </a:p>
        </p:txBody>
      </p:sp>
      <p:sp>
        <p:nvSpPr>
          <p:cNvPr id="97" name="Google Shape;97;p2"/>
          <p:cNvSpPr txBox="1"/>
          <p:nvPr/>
        </p:nvSpPr>
        <p:spPr>
          <a:xfrm>
            <a:off x="303213" y="1800000"/>
            <a:ext cx="4745037" cy="3003775"/>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Public preview</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Ignite 2021</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GB" dirty="0">
                <a:hlinkClick r:id="rId3"/>
              </a:rPr>
              <a:t>Innovate with cloud-native apps and open source on Azure (microsoft.com)</a:t>
            </a:r>
            <a:endParaRPr lang="en-GB" dirty="0"/>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endParaRPr lang="en-GB" dirty="0"/>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GB" dirty="0">
                <a:hlinkClick r:id="rId4"/>
              </a:rPr>
              <a:t>Introducing Azure Container Apps: a serverless container service for running modern apps at scale (microsoft.com)</a:t>
            </a:r>
            <a:endParaRPr dirty="0"/>
          </a:p>
        </p:txBody>
      </p:sp>
      <p:pic>
        <p:nvPicPr>
          <p:cNvPr id="99" name="Google Shape;99;p2"/>
          <p:cNvPicPr preferRelativeResize="0"/>
          <p:nvPr/>
        </p:nvPicPr>
        <p:blipFill rotWithShape="1">
          <a:blip r:embed="rId5">
            <a:alphaModFix/>
          </a:blip>
          <a:srcRect/>
          <a:stretch/>
        </p:blipFill>
        <p:spPr>
          <a:xfrm>
            <a:off x="7978775" y="431800"/>
            <a:ext cx="909637" cy="193675"/>
          </a:xfrm>
          <a:prstGeom prst="rect">
            <a:avLst/>
          </a:prstGeom>
          <a:noFill/>
          <a:ln>
            <a:noFill/>
          </a:ln>
        </p:spPr>
      </p:pic>
      <p:pic>
        <p:nvPicPr>
          <p:cNvPr id="100" name="Google Shape;100;p2"/>
          <p:cNvPicPr preferRelativeResize="0"/>
          <p:nvPr/>
        </p:nvPicPr>
        <p:blipFill rotWithShape="1">
          <a:blip r:embed="rId6">
            <a:alphaModFix/>
          </a:blip>
          <a:srcRect/>
          <a:stretch/>
        </p:blipFill>
        <p:spPr>
          <a:xfrm>
            <a:off x="8051800" y="4803775"/>
            <a:ext cx="836612" cy="127000"/>
          </a:xfrm>
          <a:prstGeom prst="rect">
            <a:avLst/>
          </a:prstGeom>
          <a:noFill/>
          <a:ln>
            <a:noFill/>
          </a:ln>
        </p:spPr>
      </p:pic>
      <p:pic>
        <p:nvPicPr>
          <p:cNvPr id="101" name="Google Shape;101;p2"/>
          <p:cNvPicPr preferRelativeResize="0"/>
          <p:nvPr/>
        </p:nvPicPr>
        <p:blipFill rotWithShape="1">
          <a:blip r:embed="rId7">
            <a:alphaModFix/>
          </a:blip>
          <a:srcRect/>
          <a:stretch/>
        </p:blipFill>
        <p:spPr>
          <a:xfrm>
            <a:off x="414337" y="274637"/>
            <a:ext cx="1374775" cy="411162"/>
          </a:xfrm>
          <a:prstGeom prst="rect">
            <a:avLst/>
          </a:prstGeom>
          <a:noFill/>
          <a:ln>
            <a:noFill/>
          </a:ln>
        </p:spPr>
      </p:pic>
      <p:pic>
        <p:nvPicPr>
          <p:cNvPr id="10" name="Graphic 3" descr="Azure Container Apps icon">
            <a:extLst>
              <a:ext uri="{FF2B5EF4-FFF2-40B4-BE49-F238E27FC236}">
                <a16:creationId xmlns:a16="http://schemas.microsoft.com/office/drawing/2014/main" id="{58A66BCD-8B52-40BC-BEE9-3C576EF4A3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05788" y="1748732"/>
            <a:ext cx="1446012" cy="1446012"/>
          </a:xfrm>
          <a:prstGeom prst="rect">
            <a:avLst/>
          </a:prstGeom>
        </p:spPr>
      </p:pic>
    </p:spTree>
    <p:extLst>
      <p:ext uri="{BB962C8B-B14F-4D97-AF65-F5344CB8AC3E}">
        <p14:creationId xmlns:p14="http://schemas.microsoft.com/office/powerpoint/2010/main" val="301490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288925" y="1133475"/>
            <a:ext cx="7634287" cy="58896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103D64"/>
              </a:buClr>
              <a:buSzPts val="3200"/>
              <a:buFont typeface="Quattrocento Sans"/>
              <a:buNone/>
            </a:pPr>
            <a:r>
              <a:rPr lang="en-US" sz="3200" b="0" i="0" u="none" dirty="0">
                <a:solidFill>
                  <a:srgbClr val="103D64"/>
                </a:solidFill>
                <a:latin typeface="Quattrocento Sans"/>
                <a:ea typeface="Quattrocento Sans"/>
                <a:cs typeface="Quattrocento Sans"/>
                <a:sym typeface="Quattrocento Sans"/>
              </a:rPr>
              <a:t>Azure Container Apps</a:t>
            </a:r>
            <a:endParaRPr dirty="0"/>
          </a:p>
        </p:txBody>
      </p:sp>
      <p:sp>
        <p:nvSpPr>
          <p:cNvPr id="107" name="Google Shape;107;p3"/>
          <p:cNvSpPr txBox="1"/>
          <p:nvPr/>
        </p:nvSpPr>
        <p:spPr>
          <a:xfrm>
            <a:off x="288925" y="1708150"/>
            <a:ext cx="7634287" cy="55721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03D64"/>
              </a:buClr>
              <a:buSzPts val="2000"/>
              <a:buFont typeface="Quattrocento Sans"/>
              <a:buNone/>
            </a:pPr>
            <a:r>
              <a:rPr lang="en-US" sz="2000" b="0" i="0" u="none" dirty="0">
                <a:solidFill>
                  <a:srgbClr val="103D64"/>
                </a:solidFill>
                <a:latin typeface="Quattrocento Sans"/>
                <a:ea typeface="Quattrocento Sans"/>
                <a:cs typeface="Quattrocento Sans"/>
                <a:sym typeface="Quattrocento Sans"/>
              </a:rPr>
              <a:t>Serverless containers for microservices</a:t>
            </a:r>
            <a:endParaRPr dirty="0"/>
          </a:p>
        </p:txBody>
      </p:sp>
      <p:sp>
        <p:nvSpPr>
          <p:cNvPr id="108" name="Google Shape;108;p3"/>
          <p:cNvSpPr txBox="1"/>
          <p:nvPr/>
        </p:nvSpPr>
        <p:spPr>
          <a:xfrm>
            <a:off x="303212" y="2428875"/>
            <a:ext cx="7620000" cy="2252662"/>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Serverless platform</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Top of Kubernetes</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Fully managed</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Abstraction layer around of Kubernetes</a:t>
            </a:r>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endParaRPr lang="en-US" dirty="0"/>
          </a:p>
          <a:p>
            <a:pPr marL="285750" marR="0" lvl="0" indent="-285750" algn="l" rtl="0">
              <a:lnSpc>
                <a:spcPct val="90000"/>
              </a:lnSpc>
              <a:spcBef>
                <a:spcPts val="0"/>
              </a:spcBef>
              <a:spcAft>
                <a:spcPts val="0"/>
              </a:spcAft>
              <a:buClr>
                <a:srgbClr val="103D64"/>
              </a:buClr>
              <a:buSzPts val="1400"/>
              <a:buFont typeface="Arial" panose="020B0604020202020204" pitchFamily="34" charset="0"/>
              <a:buChar char="•"/>
            </a:pPr>
            <a:r>
              <a:rPr lang="en-US" dirty="0"/>
              <a:t>No VMs under carpet, orchestrators, other cloud infrastructure</a:t>
            </a:r>
          </a:p>
        </p:txBody>
      </p:sp>
      <p:pic>
        <p:nvPicPr>
          <p:cNvPr id="109" name="Google Shape;109;p3"/>
          <p:cNvPicPr preferRelativeResize="0"/>
          <p:nvPr/>
        </p:nvPicPr>
        <p:blipFill rotWithShape="1">
          <a:blip r:embed="rId3">
            <a:alphaModFix/>
          </a:blip>
          <a:srcRect/>
          <a:stretch/>
        </p:blipFill>
        <p:spPr>
          <a:xfrm>
            <a:off x="7981950" y="431800"/>
            <a:ext cx="906462" cy="193675"/>
          </a:xfrm>
          <a:prstGeom prst="rect">
            <a:avLst/>
          </a:prstGeom>
          <a:noFill/>
          <a:ln>
            <a:noFill/>
          </a:ln>
        </p:spPr>
      </p:pic>
      <p:pic>
        <p:nvPicPr>
          <p:cNvPr id="110" name="Google Shape;110;p3"/>
          <p:cNvPicPr preferRelativeResize="0"/>
          <p:nvPr/>
        </p:nvPicPr>
        <p:blipFill rotWithShape="1">
          <a:blip r:embed="rId4">
            <a:alphaModFix/>
          </a:blip>
          <a:srcRect/>
          <a:stretch/>
        </p:blipFill>
        <p:spPr>
          <a:xfrm>
            <a:off x="8051800" y="4803775"/>
            <a:ext cx="836612" cy="127000"/>
          </a:xfrm>
          <a:prstGeom prst="rect">
            <a:avLst/>
          </a:prstGeom>
          <a:noFill/>
          <a:ln>
            <a:noFill/>
          </a:ln>
        </p:spPr>
      </p:pic>
      <p:pic>
        <p:nvPicPr>
          <p:cNvPr id="111" name="Google Shape;111;p3"/>
          <p:cNvPicPr preferRelativeResize="0"/>
          <p:nvPr/>
        </p:nvPicPr>
        <p:blipFill rotWithShape="1">
          <a:blip r:embed="rId5">
            <a:alphaModFix/>
          </a:blip>
          <a:srcRect/>
          <a:stretch/>
        </p:blipFill>
        <p:spPr>
          <a:xfrm>
            <a:off x="414337" y="274637"/>
            <a:ext cx="1374775" cy="411162"/>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669</TotalTime>
  <Words>919</Words>
  <Application>Microsoft Office PowerPoint</Application>
  <PresentationFormat>On-screen Show (16:9)</PresentationFormat>
  <Paragraphs>160</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Segoe UI</vt:lpstr>
      <vt:lpstr>Quattrocento Sans</vt:lpstr>
      <vt:lpstr>Arial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Thor</dc:creator>
  <cp:lastModifiedBy>Ratomir Vukadin</cp:lastModifiedBy>
  <cp:revision>11</cp:revision>
  <dcterms:created xsi:type="dcterms:W3CDTF">2015-10-06T15:46:19Z</dcterms:created>
  <dcterms:modified xsi:type="dcterms:W3CDTF">2021-12-01T20:17:38Z</dcterms:modified>
</cp:coreProperties>
</file>